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302" r:id="rId2"/>
    <p:sldId id="276" r:id="rId3"/>
    <p:sldId id="287" r:id="rId4"/>
    <p:sldId id="286" r:id="rId5"/>
    <p:sldId id="295" r:id="rId6"/>
    <p:sldId id="296" r:id="rId7"/>
    <p:sldId id="283" r:id="rId8"/>
    <p:sldId id="297" r:id="rId9"/>
    <p:sldId id="279" r:id="rId10"/>
    <p:sldId id="264" r:id="rId11"/>
    <p:sldId id="268" r:id="rId12"/>
    <p:sldId id="298" r:id="rId13"/>
    <p:sldId id="299" r:id="rId14"/>
    <p:sldId id="292" r:id="rId15"/>
    <p:sldId id="300" r:id="rId16"/>
    <p:sldId id="293" r:id="rId17"/>
    <p:sldId id="266" r:id="rId18"/>
    <p:sldId id="277" r:id="rId19"/>
    <p:sldId id="269" r:id="rId20"/>
    <p:sldId id="294" r:id="rId21"/>
    <p:sldId id="301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5A1"/>
    <a:srgbClr val="5DEB57"/>
    <a:srgbClr val="545EB4"/>
    <a:srgbClr val="444488"/>
    <a:srgbClr val="004C00"/>
    <a:srgbClr val="FFCC00"/>
    <a:srgbClr val="CC0000"/>
    <a:srgbClr val="339933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8" autoAdjust="0"/>
    <p:restoredTop sz="86667" autoAdjust="0"/>
  </p:normalViewPr>
  <p:slideViewPr>
    <p:cSldViewPr>
      <p:cViewPr varScale="1">
        <p:scale>
          <a:sx n="125" d="100"/>
          <a:sy n="125" d="100"/>
        </p:scale>
        <p:origin x="-9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7CC827-6536-4A09-B219-39EB11687E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54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F03FCFB-547A-4DD8-8926-26E59ADA6A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749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20’ for</a:t>
            </a:r>
            <a:r>
              <a:rPr lang="en-US" baseline="0" dirty="0" smtClean="0"/>
              <a:t> talk, 4’ for 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19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7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68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55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68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55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43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55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30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109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72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72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6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32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83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03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3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657600"/>
            <a:ext cx="6400800" cy="20129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101850"/>
            <a:ext cx="8418513" cy="641350"/>
          </a:xfrm>
        </p:spPr>
        <p:txBody>
          <a:bodyPr anchor="b">
            <a:spAutoFit/>
          </a:bodyPr>
          <a:lstStyle>
            <a:lvl1pPr algn="ctr">
              <a:defRPr sz="3600">
                <a:ln w="18415" cmpd="sng">
                  <a:solidFill>
                    <a:srgbClr val="545EB4"/>
                  </a:solidFill>
                  <a:prstDash val="solid"/>
                </a:ln>
                <a:solidFill>
                  <a:srgbClr val="444488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blackGray">
          <a:xfrm>
            <a:off x="0" y="6516981"/>
            <a:ext cx="9144000" cy="346972"/>
          </a:xfrm>
          <a:prstGeom prst="rect">
            <a:avLst/>
          </a:prstGeom>
          <a:solidFill>
            <a:srgbClr val="666699"/>
          </a:solidFill>
          <a:ln w="19050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4959458" y="6501741"/>
            <a:ext cx="4184542" cy="33878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cs typeface="Arial" charset="0"/>
              </a:rPr>
              <a:t>http://aqualab.cs.northwestern.edu</a:t>
            </a: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 rot="10800000">
            <a:off x="0" y="0"/>
            <a:ext cx="9143999" cy="685799"/>
          </a:xfrm>
          <a:prstGeom prst="rect">
            <a:avLst/>
          </a:prstGeom>
          <a:solidFill>
            <a:srgbClr val="6666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 rot="10800000">
            <a:off x="0" y="0"/>
            <a:ext cx="9143999" cy="685799"/>
          </a:xfrm>
          <a:prstGeom prst="rect">
            <a:avLst/>
          </a:prstGeom>
          <a:solidFill>
            <a:srgbClr val="6666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 rot="10800000">
            <a:off x="0" y="0"/>
            <a:ext cx="9143999" cy="685799"/>
          </a:xfrm>
          <a:prstGeom prst="rect">
            <a:avLst/>
          </a:prstGeom>
          <a:solidFill>
            <a:srgbClr val="6666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3962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962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3825"/>
            <a:ext cx="8077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3962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914400"/>
            <a:ext cx="3962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 rot="10800000">
            <a:off x="-1" y="0"/>
            <a:ext cx="9143999" cy="685799"/>
          </a:xfrm>
          <a:prstGeom prst="rect">
            <a:avLst/>
          </a:prstGeom>
          <a:solidFill>
            <a:srgbClr val="6666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 rot="10800000">
            <a:off x="-1" y="0"/>
            <a:ext cx="9143999" cy="685799"/>
          </a:xfrm>
          <a:prstGeom prst="rect">
            <a:avLst/>
          </a:prstGeom>
          <a:solidFill>
            <a:srgbClr val="6666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 rot="10800000">
            <a:off x="-8249" y="-1"/>
            <a:ext cx="9172666" cy="685799"/>
          </a:xfrm>
          <a:prstGeom prst="rect">
            <a:avLst/>
          </a:prstGeom>
          <a:solidFill>
            <a:srgbClr val="6666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8382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blackGray">
          <a:xfrm>
            <a:off x="4038600" y="6518697"/>
            <a:ext cx="5105400" cy="346971"/>
          </a:xfrm>
          <a:prstGeom prst="rect">
            <a:avLst/>
          </a:prstGeom>
          <a:solidFill>
            <a:srgbClr val="666699"/>
          </a:solidFill>
          <a:ln w="19050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blackGray">
          <a:xfrm>
            <a:off x="0" y="6518697"/>
            <a:ext cx="4038600" cy="346972"/>
          </a:xfrm>
          <a:prstGeom prst="rect">
            <a:avLst/>
          </a:prstGeom>
          <a:noFill/>
          <a:ln w="19050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" name="Footer Placeholder 3"/>
          <p:cNvSpPr txBox="1">
            <a:spLocks/>
          </p:cNvSpPr>
          <p:nvPr/>
        </p:nvSpPr>
        <p:spPr>
          <a:xfrm>
            <a:off x="425100" y="6503457"/>
            <a:ext cx="36135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IMC’12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Otto et al.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Slide Number Placeholder 4"/>
          <p:cNvSpPr txBox="1">
            <a:spLocks/>
          </p:cNvSpPr>
          <p:nvPr/>
        </p:nvSpPr>
        <p:spPr>
          <a:xfrm>
            <a:off x="8734425" y="6503457"/>
            <a:ext cx="409575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20D3DC-CDC9-4B94-A0DB-13F4D698751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4038600" y="6496983"/>
            <a:ext cx="48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Content Delivery and the Natural Evolution of DNS</a:t>
            </a:r>
            <a:endParaRPr lang="en-US" sz="1600" dirty="0" smtClean="0">
              <a:solidFill>
                <a:schemeClr val="bg1"/>
              </a:solidFill>
              <a:latin typeface="Courier"/>
              <a:cs typeface="Courier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4" r:id="rId3"/>
    <p:sldLayoutId id="2147483736" r:id="rId4"/>
    <p:sldLayoutId id="2147483737" r:id="rId5"/>
    <p:sldLayoutId id="2147483740" r:id="rId6"/>
    <p:sldLayoutId id="2147483742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Blip>
          <a:blip r:embed="rId9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qualab.cs.northwestern.edu/projects/namehelp" TargetMode="External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3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8" Type="http://schemas.openxmlformats.org/officeDocument/2006/relationships/image" Target="../media/image27.emf"/><Relationship Id="rId9" Type="http://schemas.openxmlformats.org/officeDocument/2006/relationships/image" Target="../media/image28.emf"/><Relationship Id="rId10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8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80999" y="4419600"/>
            <a:ext cx="4038601" cy="2209800"/>
          </a:xfrm>
        </p:spPr>
        <p:txBody>
          <a:bodyPr/>
          <a:lstStyle/>
          <a:p>
            <a:pPr algn="l"/>
            <a:r>
              <a:rPr lang="en-US" sz="2000" b="1" dirty="0"/>
              <a:t>John S. </a:t>
            </a:r>
            <a:r>
              <a:rPr lang="en-US" sz="2000" b="1" dirty="0" smtClean="0"/>
              <a:t>Otto</a:t>
            </a:r>
            <a:endParaRPr lang="en-US" sz="2000" b="1" dirty="0"/>
          </a:p>
          <a:p>
            <a:pPr algn="l"/>
            <a:r>
              <a:rPr lang="en-US" sz="2000" dirty="0" smtClean="0"/>
              <a:t>Mario A. Sánchez</a:t>
            </a:r>
          </a:p>
          <a:p>
            <a:pPr algn="l"/>
            <a:r>
              <a:rPr lang="en-US" sz="2000" dirty="0" smtClean="0"/>
              <a:t>John P. </a:t>
            </a:r>
            <a:r>
              <a:rPr lang="en-US" sz="2000" dirty="0" err="1" smtClean="0"/>
              <a:t>Rula</a:t>
            </a:r>
            <a:endParaRPr lang="en-US" sz="2000" dirty="0" smtClean="0"/>
          </a:p>
          <a:p>
            <a:pPr algn="l"/>
            <a:r>
              <a:rPr lang="en-US" sz="2000" dirty="0" err="1" smtClean="0"/>
              <a:t>Fabián</a:t>
            </a:r>
            <a:r>
              <a:rPr lang="en-US" sz="2000" dirty="0" smtClean="0"/>
              <a:t> </a:t>
            </a:r>
            <a:r>
              <a:rPr lang="en-US" sz="2000" dirty="0"/>
              <a:t>E. </a:t>
            </a:r>
            <a:r>
              <a:rPr lang="en-US" sz="2000" dirty="0" smtClean="0"/>
              <a:t>Bustamante</a:t>
            </a:r>
            <a:endParaRPr lang="en-US" sz="2000" i="1" dirty="0"/>
          </a:p>
          <a:p>
            <a:pPr algn="l"/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Northwestern, EECS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228600" y="1455003"/>
            <a:ext cx="8686800" cy="830997"/>
          </a:xfrm>
        </p:spPr>
        <p:txBody>
          <a:bodyPr/>
          <a:lstStyle/>
          <a:p>
            <a:r>
              <a:rPr lang="en-US" sz="2800" dirty="0" smtClean="0"/>
              <a:t>Content Delivery and the Natural Evolution of DNS</a:t>
            </a:r>
            <a:r>
              <a:rPr lang="en-US" sz="3200" i="1" dirty="0"/>
              <a:t/>
            </a:r>
            <a:br>
              <a:rPr lang="en-US" sz="3200" i="1" dirty="0"/>
            </a:br>
            <a:r>
              <a:rPr lang="en-US" sz="2000" i="1" dirty="0"/>
              <a:t>Remote DNS Trends, Performance Issues and Alternative Solutions</a:t>
            </a:r>
            <a:endParaRPr lang="en-US" i="1" dirty="0">
              <a:latin typeface="Consolas"/>
              <a:cs typeface="Consola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33515" y="4876800"/>
            <a:ext cx="13818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3594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sineSimilarity_iter_akamai_caida_empt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40" y="1686560"/>
            <a:ext cx="6248400" cy="4150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remote DNS on CDN redirections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1371600"/>
          </a:xfrm>
        </p:spPr>
        <p:txBody>
          <a:bodyPr/>
          <a:lstStyle/>
          <a:p>
            <a:r>
              <a:rPr lang="en-US" sz="2400" dirty="0" smtClean="0"/>
              <a:t>Remote DNS services yield radically different redirections</a:t>
            </a:r>
          </a:p>
          <a:p>
            <a:pPr lvl="1"/>
            <a:r>
              <a:rPr lang="en-US" sz="2000" dirty="0" smtClean="0"/>
              <a:t>Minimal overlap with those seen from the client</a:t>
            </a:r>
          </a:p>
          <a:p>
            <a:endParaRPr lang="en-US" sz="2400" dirty="0"/>
          </a:p>
          <a:p>
            <a:endParaRPr lang="en-US" dirty="0" smtClean="0"/>
          </a:p>
          <a:p>
            <a:endParaRPr lang="en-US" sz="2400" dirty="0"/>
          </a:p>
          <a:p>
            <a:endParaRPr lang="en-US" dirty="0" smtClean="0"/>
          </a:p>
          <a:p>
            <a:endParaRPr lang="en-US" sz="2400" dirty="0"/>
          </a:p>
          <a:p>
            <a:endParaRPr lang="en-US" dirty="0" smtClean="0"/>
          </a:p>
          <a:p>
            <a:endParaRPr lang="en-US" sz="2400" dirty="0"/>
          </a:p>
          <a:p>
            <a:endParaRPr lang="en-US" dirty="0" smtClean="0"/>
          </a:p>
          <a:p>
            <a:endParaRPr lang="en-US" sz="2400" dirty="0"/>
          </a:p>
          <a:p>
            <a:pPr lvl="4"/>
            <a:endParaRPr lang="en-US" dirty="0" smtClean="0"/>
          </a:p>
          <a:p>
            <a:r>
              <a:rPr lang="en-US" i="1" dirty="0" smtClean="0"/>
              <a:t>Different redirections, but does it affect performance?</a:t>
            </a:r>
            <a:endParaRPr lang="en-US" sz="2400" i="1" dirty="0" smtClean="0"/>
          </a:p>
        </p:txBody>
      </p:sp>
      <p:sp>
        <p:nvSpPr>
          <p:cNvPr id="5" name="Right Arrow 4"/>
          <p:cNvSpPr/>
          <p:nvPr/>
        </p:nvSpPr>
        <p:spPr bwMode="auto">
          <a:xfrm rot="1947793">
            <a:off x="3958849" y="3354226"/>
            <a:ext cx="2793566" cy="800045"/>
          </a:xfrm>
          <a:prstGeom prst="rightArrow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Better overlap</a:t>
            </a:r>
          </a:p>
        </p:txBody>
      </p:sp>
      <p:pic>
        <p:nvPicPr>
          <p:cNvPr id="12" name="Picture 11" descr="cosineSimilarity_iter_akamai_caida_noGoogleIs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90" y="1686811"/>
            <a:ext cx="6248400" cy="4150508"/>
          </a:xfrm>
          <a:prstGeom prst="rect">
            <a:avLst/>
          </a:prstGeom>
        </p:spPr>
      </p:pic>
      <p:pic>
        <p:nvPicPr>
          <p:cNvPr id="17" name="Picture 16" descr="cosineSimilarity_iter_akamai_caida_noGoogl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90" y="1690959"/>
            <a:ext cx="6248400" cy="41505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400800" y="3527794"/>
            <a:ext cx="1113367" cy="1771650"/>
            <a:chOff x="6400800" y="3527794"/>
            <a:chExt cx="1113367" cy="1771650"/>
          </a:xfrm>
        </p:grpSpPr>
        <p:cxnSp>
          <p:nvCxnSpPr>
            <p:cNvPr id="6" name="Straight Connector 5"/>
            <p:cNvCxnSpPr/>
            <p:nvPr/>
          </p:nvCxnSpPr>
          <p:spPr bwMode="auto">
            <a:xfrm flipV="1">
              <a:off x="6400800" y="3527794"/>
              <a:ext cx="0" cy="177165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6400800" y="3536261"/>
              <a:ext cx="111336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4876800" y="2057400"/>
            <a:ext cx="2438400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good approximation</a:t>
            </a:r>
            <a:br>
              <a:rPr lang="en-US" dirty="0" smtClean="0"/>
            </a:br>
            <a:r>
              <a:rPr lang="en-US" dirty="0" smtClean="0"/>
              <a:t>80% median overlap</a:t>
            </a:r>
            <a:endParaRPr lang="en-US" dirty="0"/>
          </a:p>
        </p:txBody>
      </p:sp>
      <p:pic>
        <p:nvPicPr>
          <p:cNvPr id="19" name="Picture 18" descr="cosineSimilarity_iter_akamai_caida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40" y="1692836"/>
            <a:ext cx="6248400" cy="415050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47320" y="2209800"/>
            <a:ext cx="1905000" cy="3048000"/>
            <a:chOff x="152400" y="2193618"/>
            <a:chExt cx="1905000" cy="3048000"/>
          </a:xfrm>
        </p:grpSpPr>
        <p:sp>
          <p:nvSpPr>
            <p:cNvPr id="10" name="Left Brace 9"/>
            <p:cNvSpPr/>
            <p:nvPr/>
          </p:nvSpPr>
          <p:spPr bwMode="auto">
            <a:xfrm>
              <a:off x="1371600" y="2193618"/>
              <a:ext cx="685800" cy="3048000"/>
            </a:xfrm>
            <a:prstGeom prst="leftBrace">
              <a:avLst>
                <a:gd name="adj1" fmla="val 17949"/>
                <a:gd name="adj2" fmla="val 31944"/>
              </a:avLst>
            </a:prstGeom>
            <a:noFill/>
            <a:ln w="762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400" y="2832104"/>
              <a:ext cx="1295400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90% have</a:t>
              </a:r>
              <a:br>
                <a:rPr lang="en-US" dirty="0" smtClean="0"/>
              </a:br>
              <a:r>
                <a:rPr lang="en-US" dirty="0" smtClean="0"/>
                <a:t>no overlap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781800" y="4653113"/>
            <a:ext cx="2286000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Redirections via client are consistent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2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7" grpId="0" animBg="1"/>
      <p:bldP spid="7" grpId="1" animBg="1"/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remote DNS on CDN performance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486400"/>
          </a:xfrm>
        </p:spPr>
        <p:txBody>
          <a:bodyPr/>
          <a:lstStyle/>
          <a:p>
            <a:r>
              <a:rPr lang="en-US" sz="2400" dirty="0" smtClean="0"/>
              <a:t>Different redirections mean different performance</a:t>
            </a:r>
          </a:p>
          <a:p>
            <a:endParaRPr lang="en-US" dirty="0"/>
          </a:p>
        </p:txBody>
      </p:sp>
      <p:pic>
        <p:nvPicPr>
          <p:cNvPr id="12" name="Picture 11" descr="ednsVsFakeIter_google_akamai_ideal_caid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77" y="1748312"/>
            <a:ext cx="6406523" cy="419528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 rot="1267477" flipH="1">
            <a:off x="2764081" y="2636899"/>
            <a:ext cx="2904816" cy="773123"/>
          </a:xfrm>
          <a:prstGeom prst="rightArrow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Better performance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33575" y="3653312"/>
            <a:ext cx="1419225" cy="1730375"/>
            <a:chOff x="1933575" y="4038600"/>
            <a:chExt cx="1419225" cy="1730375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1933575" y="4038600"/>
              <a:ext cx="1419225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3352800" y="4038600"/>
              <a:ext cx="0" cy="1730375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Rectangle 22"/>
          <p:cNvSpPr/>
          <p:nvPr/>
        </p:nvSpPr>
        <p:spPr>
          <a:xfrm>
            <a:off x="3657600" y="3577112"/>
            <a:ext cx="1905000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median </a:t>
            </a:r>
            <a:r>
              <a:rPr lang="en-US" dirty="0" smtClean="0"/>
              <a:t>case, 65% penalty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009370" y="3006981"/>
            <a:ext cx="1686830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Top 20% have </a:t>
            </a:r>
            <a:r>
              <a:rPr lang="en-US" dirty="0" smtClean="0"/>
              <a:t>200% </a:t>
            </a:r>
            <a:r>
              <a:rPr lang="en-US" dirty="0"/>
              <a:t>penalty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628968" y="1876131"/>
            <a:ext cx="1794387" cy="3498646"/>
            <a:chOff x="5628968" y="2261419"/>
            <a:chExt cx="1794387" cy="3498646"/>
          </a:xfrm>
        </p:grpSpPr>
        <p:sp>
          <p:nvSpPr>
            <p:cNvPr id="27" name="Rectangle 26"/>
            <p:cNvSpPr/>
            <p:nvPr/>
          </p:nvSpPr>
          <p:spPr bwMode="auto">
            <a:xfrm>
              <a:off x="5628968" y="2261419"/>
              <a:ext cx="1786193" cy="737420"/>
            </a:xfrm>
            <a:prstGeom prst="rect">
              <a:avLst/>
            </a:prstGeom>
            <a:solidFill>
              <a:srgbClr val="CC0000">
                <a:alpha val="22000"/>
              </a:srgbClr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643716" y="2277806"/>
              <a:ext cx="1779639" cy="3482259"/>
              <a:chOff x="3352800" y="3313471"/>
              <a:chExt cx="1779639" cy="3482259"/>
            </a:xfrm>
          </p:grpSpPr>
          <p:cxnSp>
            <p:nvCxnSpPr>
              <p:cNvPr id="19" name="Straight Connector 18"/>
              <p:cNvCxnSpPr/>
              <p:nvPr/>
            </p:nvCxnSpPr>
            <p:spPr bwMode="auto">
              <a:xfrm>
                <a:off x="3354439" y="4054988"/>
                <a:ext cx="1778000" cy="0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3352800" y="3313471"/>
                <a:ext cx="0" cy="3482259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6" name="Group 15"/>
          <p:cNvGrpSpPr/>
          <p:nvPr/>
        </p:nvGrpSpPr>
        <p:grpSpPr>
          <a:xfrm>
            <a:off x="1931004" y="2622825"/>
            <a:ext cx="345289" cy="2761226"/>
            <a:chOff x="5300066" y="2998839"/>
            <a:chExt cx="345289" cy="2761226"/>
          </a:xfrm>
        </p:grpSpPr>
        <p:sp>
          <p:nvSpPr>
            <p:cNvPr id="17" name="Rectangle 16"/>
            <p:cNvSpPr/>
            <p:nvPr/>
          </p:nvSpPr>
          <p:spPr bwMode="auto">
            <a:xfrm flipH="1" flipV="1">
              <a:off x="5308765" y="2998839"/>
              <a:ext cx="320204" cy="2759262"/>
            </a:xfrm>
            <a:prstGeom prst="rect">
              <a:avLst/>
            </a:prstGeom>
            <a:solidFill>
              <a:srgbClr val="008000">
                <a:alpha val="49000"/>
              </a:srgbClr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300066" y="3017945"/>
              <a:ext cx="345289" cy="2742120"/>
              <a:chOff x="3009150" y="4053610"/>
              <a:chExt cx="345289" cy="2742120"/>
            </a:xfrm>
          </p:grpSpPr>
          <p:cxnSp>
            <p:nvCxnSpPr>
              <p:cNvPr id="22" name="Straight Connector 21"/>
              <p:cNvCxnSpPr/>
              <p:nvPr/>
            </p:nvCxnSpPr>
            <p:spPr bwMode="auto">
              <a:xfrm flipH="1">
                <a:off x="3009150" y="4054988"/>
                <a:ext cx="345289" cy="0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004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3352800" y="4053610"/>
                <a:ext cx="0" cy="2742120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004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6" name="Rectangle 25"/>
          <p:cNvSpPr/>
          <p:nvPr/>
        </p:nvSpPr>
        <p:spPr>
          <a:xfrm>
            <a:off x="335468" y="2787798"/>
            <a:ext cx="1686830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80% </a:t>
            </a:r>
            <a:r>
              <a:rPr lang="en-US" dirty="0"/>
              <a:t>have </a:t>
            </a:r>
            <a:r>
              <a:rPr lang="en-US" dirty="0" smtClean="0"/>
              <a:t>&lt;15% </a:t>
            </a:r>
            <a:r>
              <a:rPr lang="en-US" dirty="0"/>
              <a:t>penalty</a:t>
            </a:r>
          </a:p>
        </p:txBody>
      </p:sp>
    </p:spTree>
    <p:extLst>
      <p:ext uri="{BB962C8B-B14F-4D97-AF65-F5344CB8AC3E}">
        <p14:creationId xmlns:p14="http://schemas.microsoft.com/office/powerpoint/2010/main" val="192607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3" grpId="0" animBg="1"/>
      <p:bldP spid="24" grpId="0" animBg="1"/>
      <p:bldP spid="26" grpId="0" animBg="1"/>
      <p:bldP spid="2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cost of remote DNS </a:t>
            </a:r>
          </a:p>
          <a:p>
            <a:pPr lvl="1"/>
            <a:r>
              <a:rPr lang="en-US" dirty="0" smtClean="0"/>
              <a:t>Yields </a:t>
            </a:r>
            <a:r>
              <a:rPr lang="en-US" i="1" dirty="0"/>
              <a:t>different </a:t>
            </a:r>
            <a:r>
              <a:rPr lang="en-US" dirty="0"/>
              <a:t>CDN redirections to 90% of users</a:t>
            </a:r>
          </a:p>
          <a:p>
            <a:pPr lvl="1"/>
            <a:r>
              <a:rPr lang="en-US" dirty="0" smtClean="0"/>
              <a:t>Increasing </a:t>
            </a:r>
            <a:r>
              <a:rPr lang="en-US" dirty="0"/>
              <a:t>end-to-end web latency by 65% for median user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industry response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 end-host-based solution</a:t>
            </a:r>
          </a:p>
        </p:txBody>
      </p:sp>
    </p:spTree>
    <p:extLst>
      <p:ext uri="{BB962C8B-B14F-4D97-AF65-F5344CB8AC3E}">
        <p14:creationId xmlns:p14="http://schemas.microsoft.com/office/powerpoint/2010/main" val="530703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extension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410200"/>
          </a:xfrm>
        </p:spPr>
        <p:txBody>
          <a:bodyPr/>
          <a:lstStyle/>
          <a:p>
            <a:r>
              <a:rPr lang="en-US" dirty="0" smtClean="0"/>
              <a:t>Idea: avoid impact of remote DNS by changing localization approach – directly provide </a:t>
            </a:r>
            <a:r>
              <a:rPr lang="en-US" i="1" dirty="0" smtClean="0"/>
              <a:t>client location </a:t>
            </a:r>
            <a:r>
              <a:rPr lang="en-US" dirty="0" smtClean="0"/>
              <a:t>to CDN</a:t>
            </a:r>
          </a:p>
          <a:p>
            <a:endParaRPr lang="en-US" dirty="0" smtClean="0"/>
          </a:p>
          <a:p>
            <a:r>
              <a:rPr lang="en-US" dirty="0" smtClean="0"/>
              <a:t>Implemented as an EDNS0 extension “</a:t>
            </a:r>
            <a:r>
              <a:rPr lang="en-US" i="1" dirty="0" err="1" smtClean="0"/>
              <a:t>edns</a:t>
            </a:r>
            <a:r>
              <a:rPr lang="en-US" i="1" dirty="0" smtClean="0"/>
              <a:t>-client-subnet”</a:t>
            </a:r>
          </a:p>
          <a:p>
            <a:r>
              <a:rPr lang="en-US" dirty="0" smtClean="0"/>
              <a:t>DNS resolver adds client’s IP prefix to request</a:t>
            </a:r>
          </a:p>
          <a:p>
            <a:r>
              <a:rPr lang="en-US" dirty="0" smtClean="0"/>
              <a:t>CDN redirection based on client’s location, not resolver’s</a:t>
            </a:r>
          </a:p>
          <a:p>
            <a:endParaRPr lang="en-US" dirty="0" smtClean="0"/>
          </a:p>
          <a:p>
            <a:r>
              <a:rPr lang="en-US" dirty="0"/>
              <a:t>First evaluation of EDNS </a:t>
            </a:r>
            <a:r>
              <a:rPr lang="en-US" dirty="0" smtClean="0"/>
              <a:t>effectiveness</a:t>
            </a:r>
          </a:p>
          <a:p>
            <a:r>
              <a:rPr lang="en-US" dirty="0" smtClean="0"/>
              <a:t>Approximate client location approach typically sufficient</a:t>
            </a:r>
          </a:p>
          <a:p>
            <a:pPr lvl="1"/>
            <a:r>
              <a:rPr lang="en-US" dirty="0" smtClean="0"/>
              <a:t>/16 prefix enough for Google and </a:t>
            </a:r>
            <a:r>
              <a:rPr lang="en-US" dirty="0" err="1" smtClean="0"/>
              <a:t>EdgeCast</a:t>
            </a:r>
            <a:r>
              <a:rPr lang="en-US" dirty="0" smtClean="0"/>
              <a:t> CDNs</a:t>
            </a:r>
          </a:p>
        </p:txBody>
      </p:sp>
    </p:spTree>
    <p:extLst>
      <p:ext uri="{BB962C8B-B14F-4D97-AF65-F5344CB8AC3E}">
        <p14:creationId xmlns:p14="http://schemas.microsoft.com/office/powerpoint/2010/main" val="944738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6642917" cy="4381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the DNS extension approach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1676400"/>
          </a:xfrm>
        </p:spPr>
        <p:txBody>
          <a:bodyPr/>
          <a:lstStyle/>
          <a:p>
            <a:r>
              <a:rPr lang="en-US" sz="2400" dirty="0" smtClean="0"/>
              <a:t>Focus on places where remote DNS affects performance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048000" y="3810000"/>
            <a:ext cx="1524000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arrow"/>
            <a:tailEnd type="non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800600" y="3810000"/>
            <a:ext cx="2209800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45% performance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4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nsSiteFraction-withCDNs_caida_pr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5245100" cy="3479800"/>
          </a:xfrm>
          <a:prstGeom prst="rect">
            <a:avLst/>
          </a:prstGeom>
        </p:spPr>
      </p:pic>
      <p:pic>
        <p:nvPicPr>
          <p:cNvPr id="8" name="Picture 7" descr="ednsSiteFraction-withCDN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5245100" cy="347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extension adoption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2438400"/>
          </a:xfrm>
        </p:spPr>
        <p:txBody>
          <a:bodyPr/>
          <a:lstStyle/>
          <a:p>
            <a:r>
              <a:rPr lang="en-US" i="1" dirty="0" smtClean="0"/>
              <a:t>Minor </a:t>
            </a:r>
            <a:r>
              <a:rPr lang="en-US" dirty="0" smtClean="0"/>
              <a:t>issue – </a:t>
            </a:r>
            <a:r>
              <a:rPr lang="en-US" dirty="0"/>
              <a:t>b</a:t>
            </a:r>
            <a:r>
              <a:rPr lang="en-US" dirty="0" smtClean="0"/>
              <a:t>oth DNS </a:t>
            </a:r>
            <a:r>
              <a:rPr lang="en-US" i="1" dirty="0" smtClean="0"/>
              <a:t>and </a:t>
            </a:r>
            <a:r>
              <a:rPr lang="en-US" dirty="0" smtClean="0"/>
              <a:t>CDN services </a:t>
            </a:r>
            <a:r>
              <a:rPr lang="en-US" i="1" dirty="0" smtClean="0"/>
              <a:t>must </a:t>
            </a:r>
            <a:r>
              <a:rPr lang="en-US" dirty="0" smtClean="0"/>
              <a:t>support it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486400" y="2768190"/>
            <a:ext cx="3429000" cy="1752600"/>
            <a:chOff x="6629400" y="5105400"/>
            <a:chExt cx="3429000" cy="1752600"/>
          </a:xfrm>
        </p:grpSpPr>
        <p:sp>
          <p:nvSpPr>
            <p:cNvPr id="10" name="Rectangle 9"/>
            <p:cNvSpPr/>
            <p:nvPr/>
          </p:nvSpPr>
          <p:spPr>
            <a:xfrm>
              <a:off x="7086600" y="5224375"/>
              <a:ext cx="2971800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i="1" dirty="0" smtClean="0"/>
                <a:t>most sites </a:t>
              </a:r>
              <a:r>
                <a:rPr lang="en-US" b="1" i="1" dirty="0" smtClean="0"/>
                <a:t>don’t support it</a:t>
              </a:r>
              <a:endParaRPr lang="en-US" b="1" dirty="0"/>
            </a:p>
          </p:txBody>
        </p:sp>
        <p:sp>
          <p:nvSpPr>
            <p:cNvPr id="11" name="Right Brace 10"/>
            <p:cNvSpPr/>
            <p:nvPr/>
          </p:nvSpPr>
          <p:spPr bwMode="auto">
            <a:xfrm>
              <a:off x="6629400" y="5105400"/>
              <a:ext cx="457200" cy="1752600"/>
            </a:xfrm>
            <a:prstGeom prst="rightBrace">
              <a:avLst>
                <a:gd name="adj1" fmla="val 9524"/>
                <a:gd name="adj2" fmla="val 17316"/>
              </a:avLst>
            </a:prstGeom>
            <a:noFill/>
            <a:ln w="762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86400" y="4522597"/>
            <a:ext cx="2743200" cy="646331"/>
            <a:chOff x="6553200" y="5986375"/>
            <a:chExt cx="2743200" cy="646331"/>
          </a:xfrm>
        </p:grpSpPr>
        <p:sp>
          <p:nvSpPr>
            <p:cNvPr id="13" name="Rectangle 12"/>
            <p:cNvSpPr/>
            <p:nvPr/>
          </p:nvSpPr>
          <p:spPr>
            <a:xfrm>
              <a:off x="7010400" y="5986375"/>
              <a:ext cx="2286000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i="1" dirty="0" smtClean="0"/>
                <a:t>Most support seen for Google services</a:t>
              </a:r>
              <a:endParaRPr lang="en-US" b="1" dirty="0"/>
            </a:p>
          </p:txBody>
        </p:sp>
        <p:sp>
          <p:nvSpPr>
            <p:cNvPr id="14" name="Right Brace 13"/>
            <p:cNvSpPr/>
            <p:nvPr/>
          </p:nvSpPr>
          <p:spPr bwMode="auto">
            <a:xfrm>
              <a:off x="6553200" y="6060768"/>
              <a:ext cx="457200" cy="228600"/>
            </a:xfrm>
            <a:prstGeom prst="rightBrace">
              <a:avLst>
                <a:gd name="adj1" fmla="val 9524"/>
                <a:gd name="adj2" fmla="val 50533"/>
              </a:avLst>
            </a:prstGeom>
            <a:noFill/>
            <a:ln w="76200" cap="flat" cmpd="sng" algn="ctr">
              <a:solidFill>
                <a:srgbClr val="004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00200" y="3377790"/>
            <a:ext cx="4038600" cy="1600200"/>
            <a:chOff x="1600200" y="4495800"/>
            <a:chExt cx="4038600" cy="1600200"/>
          </a:xfrm>
        </p:grpSpPr>
        <p:sp>
          <p:nvSpPr>
            <p:cNvPr id="16" name="Rectangle 15"/>
            <p:cNvSpPr/>
            <p:nvPr/>
          </p:nvSpPr>
          <p:spPr>
            <a:xfrm>
              <a:off x="1600200" y="4495800"/>
              <a:ext cx="3810000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1" i="1" dirty="0" smtClean="0"/>
                <a:t>Only 1% of sites </a:t>
              </a:r>
              <a:r>
                <a:rPr lang="en-US" i="1" dirty="0" smtClean="0"/>
                <a:t>use it for content</a:t>
              </a:r>
              <a:endParaRPr lang="en-US" b="1" dirty="0"/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895600" y="5791200"/>
              <a:ext cx="2743200" cy="304800"/>
            </a:xfrm>
            <a:prstGeom prst="ellipse">
              <a:avLst/>
            </a:prstGeom>
            <a:noFill/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Straight Connector 19"/>
            <p:cNvCxnSpPr>
              <a:stCxn id="16" idx="2"/>
              <a:endCxn id="18" idx="0"/>
            </p:cNvCxnSpPr>
            <p:nvPr/>
          </p:nvCxnSpPr>
          <p:spPr bwMode="auto">
            <a:xfrm>
              <a:off x="3505200" y="4865132"/>
              <a:ext cx="762000" cy="926068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Rectangle 16"/>
          <p:cNvSpPr/>
          <p:nvPr/>
        </p:nvSpPr>
        <p:spPr>
          <a:xfrm>
            <a:off x="5638800" y="4953000"/>
            <a:ext cx="3124200" cy="132343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Should we just wait?</a:t>
            </a:r>
          </a:p>
          <a:p>
            <a:r>
              <a:rPr lang="en-US" sz="2000" i="1" dirty="0" smtClean="0"/>
              <a:t>5-10 public DNS</a:t>
            </a:r>
          </a:p>
          <a:p>
            <a:r>
              <a:rPr lang="en-US" sz="2000" i="1" dirty="0" smtClean="0"/>
              <a:t>100’s of ISPs</a:t>
            </a:r>
          </a:p>
          <a:p>
            <a:r>
              <a:rPr lang="en-US" sz="2000" i="1" dirty="0"/>
              <a:t>50+ </a:t>
            </a:r>
            <a:r>
              <a:rPr lang="en-US" sz="2000" i="1" dirty="0" smtClean="0"/>
              <a:t>CDNs</a:t>
            </a:r>
            <a:endParaRPr lang="en-US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318000" y="2194560"/>
            <a:ext cx="1320874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dirty="0" smtClean="0"/>
              <a:t>Google service support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11067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cost of remote DNS </a:t>
            </a:r>
          </a:p>
          <a:p>
            <a:pPr lvl="1"/>
            <a:r>
              <a:rPr lang="en-US" dirty="0"/>
              <a:t>Yields </a:t>
            </a:r>
            <a:r>
              <a:rPr lang="en-US" i="1" dirty="0"/>
              <a:t>different </a:t>
            </a:r>
            <a:r>
              <a:rPr lang="en-US" dirty="0"/>
              <a:t>CDN redirections to 90% of users</a:t>
            </a:r>
          </a:p>
          <a:p>
            <a:pPr lvl="1"/>
            <a:r>
              <a:rPr lang="en-US" dirty="0"/>
              <a:t>Increasing end-to-end web latency by 65% for median user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The industry response – </a:t>
            </a:r>
            <a:r>
              <a:rPr lang="en-US" i="1" dirty="0" err="1"/>
              <a:t>edns</a:t>
            </a:r>
            <a:r>
              <a:rPr lang="en-US" i="1" dirty="0"/>
              <a:t>-client-subnet</a:t>
            </a:r>
          </a:p>
          <a:p>
            <a:pPr lvl="1"/>
            <a:r>
              <a:rPr lang="en-US" dirty="0"/>
              <a:t>First evaluation of its effectiveness</a:t>
            </a:r>
          </a:p>
          <a:p>
            <a:pPr lvl="1"/>
            <a:r>
              <a:rPr lang="en-US" dirty="0"/>
              <a:t>Median user could get 45% performance improvement</a:t>
            </a:r>
          </a:p>
          <a:p>
            <a:pPr lvl="1"/>
            <a:r>
              <a:rPr lang="en-US" dirty="0"/>
              <a:t>Nearly 2 years since proposed; 1% of sites support </a:t>
            </a:r>
            <a:r>
              <a:rPr lang="en-US" dirty="0" smtClean="0"/>
              <a:t>it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An end-host-based solution</a:t>
            </a:r>
          </a:p>
        </p:txBody>
      </p:sp>
    </p:spTree>
    <p:extLst>
      <p:ext uri="{BB962C8B-B14F-4D97-AF65-F5344CB8AC3E}">
        <p14:creationId xmlns:p14="http://schemas.microsoft.com/office/powerpoint/2010/main" val="363384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host solution – </a:t>
            </a:r>
            <a:r>
              <a:rPr lang="en-US" dirty="0" err="1" smtClean="0">
                <a:latin typeface="Courier"/>
                <a:cs typeface="Courier"/>
              </a:rPr>
              <a:t>namehelp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Different approach: move the resolver </a:t>
            </a:r>
            <a:r>
              <a:rPr lang="en-US" sz="2400" i="1" dirty="0" smtClean="0"/>
              <a:t>close to the user</a:t>
            </a:r>
          </a:p>
          <a:p>
            <a:r>
              <a:rPr lang="en-US" sz="2400" dirty="0" smtClean="0"/>
              <a:t>End host directly queries for CDN redirection</a:t>
            </a:r>
          </a:p>
          <a:p>
            <a:pPr lvl="1"/>
            <a:r>
              <a:rPr lang="en-US" sz="2000" dirty="0" smtClean="0"/>
              <a:t>CDN redirection based on client’s location</a:t>
            </a:r>
          </a:p>
          <a:p>
            <a:pPr lvl="1"/>
            <a:endParaRPr lang="en-US" dirty="0"/>
          </a:p>
          <a:p>
            <a:r>
              <a:rPr lang="en-US" sz="2400" dirty="0" smtClean="0"/>
              <a:t>Run a DNS proxy on the user’s machine</a:t>
            </a:r>
          </a:p>
          <a:p>
            <a:r>
              <a:rPr lang="en-US" dirty="0" smtClean="0"/>
              <a:t>Monitor stream of requests to </a:t>
            </a:r>
            <a:r>
              <a:rPr lang="en-US" dirty="0"/>
              <a:t>i</a:t>
            </a:r>
            <a:r>
              <a:rPr lang="en-US" dirty="0" smtClean="0"/>
              <a:t>dentify CDN redirections</a:t>
            </a:r>
          </a:p>
          <a:p>
            <a:r>
              <a:rPr lang="en-US" dirty="0" smtClean="0"/>
              <a:t>Use </a:t>
            </a:r>
            <a:r>
              <a:rPr lang="en-US" i="1" dirty="0" smtClean="0"/>
              <a:t>Direct Resolution </a:t>
            </a:r>
            <a:r>
              <a:rPr lang="en-US" dirty="0" smtClean="0"/>
              <a:t>to improve redirection quality</a:t>
            </a:r>
          </a:p>
        </p:txBody>
      </p:sp>
    </p:spTree>
    <p:extLst>
      <p:ext uri="{BB962C8B-B14F-4D97-AF65-F5344CB8AC3E}">
        <p14:creationId xmlns:p14="http://schemas.microsoft.com/office/powerpoint/2010/main" val="2091914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Direct Resolution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typical DNS query to recursive resolver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recursive DNS to translate customer name to CDN</a:t>
            </a:r>
          </a:p>
          <a:p>
            <a:r>
              <a:rPr lang="en-US" dirty="0" smtClean="0"/>
              <a:t>Step 2: directly </a:t>
            </a:r>
            <a:r>
              <a:rPr lang="en-US" dirty="0"/>
              <a:t>query CDN for an improved </a:t>
            </a:r>
            <a:r>
              <a:rPr lang="en-US" dirty="0" smtClean="0"/>
              <a:t>redirection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 bwMode="auto">
          <a:xfrm>
            <a:off x="5419360" y="2209800"/>
            <a:ext cx="3619292" cy="2596449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Cloud 5"/>
          <p:cNvSpPr/>
          <p:nvPr/>
        </p:nvSpPr>
        <p:spPr bwMode="auto">
          <a:xfrm>
            <a:off x="4395033" y="3575570"/>
            <a:ext cx="3902792" cy="279983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loud 6"/>
          <p:cNvSpPr/>
          <p:nvPr/>
        </p:nvSpPr>
        <p:spPr bwMode="auto">
          <a:xfrm>
            <a:off x="2209800" y="2619531"/>
            <a:ext cx="3997983" cy="286811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248" r="16338"/>
          <a:stretch/>
        </p:blipFill>
        <p:spPr>
          <a:xfrm>
            <a:off x="3165839" y="3882717"/>
            <a:ext cx="748332" cy="864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6134" r="16578"/>
          <a:stretch/>
        </p:blipFill>
        <p:spPr>
          <a:xfrm>
            <a:off x="5891923" y="4776310"/>
            <a:ext cx="873055" cy="6032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8724" y="3063407"/>
            <a:ext cx="603215" cy="92189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942412" y="4448025"/>
            <a:ext cx="603215" cy="956039"/>
            <a:chOff x="20116800" y="28156070"/>
            <a:chExt cx="673100" cy="10668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16800" y="28194170"/>
              <a:ext cx="673100" cy="10287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345400" y="28156070"/>
              <a:ext cx="406400" cy="495300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3590" y="3029262"/>
            <a:ext cx="364205" cy="4438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8728" y="2648152"/>
            <a:ext cx="739792" cy="500783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914171" y="3123535"/>
            <a:ext cx="3624453" cy="1928983"/>
            <a:chOff x="3456971" y="2818735"/>
            <a:chExt cx="3624453" cy="1928983"/>
          </a:xfrm>
        </p:grpSpPr>
        <p:cxnSp>
          <p:nvCxnSpPr>
            <p:cNvPr id="19" name="Straight Arrow Connector 18"/>
            <p:cNvCxnSpPr>
              <a:stCxn id="8" idx="3"/>
              <a:endCxn id="9" idx="1"/>
            </p:cNvCxnSpPr>
            <p:nvPr/>
          </p:nvCxnSpPr>
          <p:spPr bwMode="auto">
            <a:xfrm>
              <a:off x="3456971" y="3985011"/>
              <a:ext cx="1977752" cy="7627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>
              <a:stCxn id="9" idx="0"/>
              <a:endCxn id="18" idx="2"/>
            </p:cNvCxnSpPr>
            <p:nvPr/>
          </p:nvCxnSpPr>
          <p:spPr bwMode="auto">
            <a:xfrm flipV="1">
              <a:off x="5871251" y="2818735"/>
              <a:ext cx="1210173" cy="162737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4786216" y="4067595"/>
              <a:ext cx="351888" cy="524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1</a:t>
              </a:r>
              <a:endParaRPr lang="en-US" sz="3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682089" y="3123535"/>
            <a:ext cx="2529864" cy="3217912"/>
            <a:chOff x="5224889" y="2818735"/>
            <a:chExt cx="2529864" cy="3217912"/>
          </a:xfrm>
        </p:grpSpPr>
        <p:sp>
          <p:nvSpPr>
            <p:cNvPr id="13" name="Oval 12"/>
            <p:cNvSpPr/>
            <p:nvPr/>
          </p:nvSpPr>
          <p:spPr bwMode="auto">
            <a:xfrm rot="20716709">
              <a:off x="5224889" y="4010290"/>
              <a:ext cx="2266121" cy="1350514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" name="Straight Arrow Connector 14"/>
            <p:cNvCxnSpPr>
              <a:stCxn id="18" idx="2"/>
              <a:endCxn id="26" idx="0"/>
            </p:cNvCxnSpPr>
            <p:nvPr/>
          </p:nvCxnSpPr>
          <p:spPr bwMode="auto">
            <a:xfrm flipH="1">
              <a:off x="6872180" y="2818735"/>
              <a:ext cx="209244" cy="129909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6858000" y="5181600"/>
              <a:ext cx="896753" cy="855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Initial</a:t>
              </a:r>
            </a:p>
            <a:p>
              <a:pPr algn="ctr"/>
              <a:r>
                <a:rPr lang="en-US" sz="2400" dirty="0" smtClean="0"/>
                <a:t>map</a:t>
              </a:r>
              <a:endParaRPr lang="en-US" sz="2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667000" y="2465205"/>
            <a:ext cx="4501728" cy="2640195"/>
            <a:chOff x="2241671" y="2192953"/>
            <a:chExt cx="4501728" cy="2640195"/>
          </a:xfrm>
        </p:grpSpPr>
        <p:sp>
          <p:nvSpPr>
            <p:cNvPr id="11" name="Oval 10"/>
            <p:cNvSpPr/>
            <p:nvPr/>
          </p:nvSpPr>
          <p:spPr bwMode="auto">
            <a:xfrm rot="18531132">
              <a:off x="2171238" y="3000683"/>
              <a:ext cx="2393090" cy="1271840"/>
            </a:xfrm>
            <a:prstGeom prst="ellipse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Arrow Connector 11"/>
            <p:cNvCxnSpPr>
              <a:stCxn id="8" idx="3"/>
              <a:endCxn id="18" idx="1"/>
            </p:cNvCxnSpPr>
            <p:nvPr/>
          </p:nvCxnSpPr>
          <p:spPr bwMode="auto">
            <a:xfrm flipV="1">
              <a:off x="3456971" y="2568344"/>
              <a:ext cx="3254557" cy="141666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>
              <a:stCxn id="18" idx="1"/>
            </p:cNvCxnSpPr>
            <p:nvPr/>
          </p:nvCxnSpPr>
          <p:spPr bwMode="auto">
            <a:xfrm flipH="1">
              <a:off x="3994271" y="2626292"/>
              <a:ext cx="2749128" cy="60665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4C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4400476" y="2963320"/>
              <a:ext cx="351888" cy="524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2</a:t>
              </a:r>
              <a:endParaRPr lang="en-US" sz="3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41671" y="2192953"/>
              <a:ext cx="1111129" cy="855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DR</a:t>
              </a:r>
            </a:p>
            <a:p>
              <a:pPr algn="ctr"/>
              <a:r>
                <a:rPr lang="en-US" sz="2400" dirty="0" smtClean="0"/>
                <a:t>map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168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83" y="1866901"/>
            <a:ext cx="6065274" cy="4000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solutions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1676400"/>
          </a:xfrm>
        </p:spPr>
        <p:txBody>
          <a:bodyPr/>
          <a:lstStyle/>
          <a:p>
            <a:r>
              <a:rPr lang="en-US" sz="2400" dirty="0" smtClean="0"/>
              <a:t>Focus on places where remote DNS affects performance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971800" y="3688080"/>
            <a:ext cx="410000" cy="1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505200" y="3773269"/>
            <a:ext cx="1371600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Within 16%</a:t>
            </a:r>
          </a:p>
          <a:p>
            <a:r>
              <a:rPr lang="en-US" dirty="0" smtClean="0"/>
              <a:t>of potential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00200" y="5939135"/>
            <a:ext cx="5943600" cy="461665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Improves performance in 76% of locations</a:t>
            </a:r>
            <a:endParaRPr lang="en-US" sz="2400" i="1" dirty="0"/>
          </a:p>
        </p:txBody>
      </p:sp>
      <p:sp>
        <p:nvSpPr>
          <p:cNvPr id="5" name="Rectangle 4"/>
          <p:cNvSpPr/>
          <p:nvPr/>
        </p:nvSpPr>
        <p:spPr>
          <a:xfrm>
            <a:off x="609600" y="1524000"/>
            <a:ext cx="4114800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Available now – works with all CDNs and DNS services</a:t>
            </a:r>
          </a:p>
        </p:txBody>
      </p:sp>
    </p:spTree>
    <p:extLst>
      <p:ext uri="{BB962C8B-B14F-4D97-AF65-F5344CB8AC3E}">
        <p14:creationId xmlns:p14="http://schemas.microsoft.com/office/powerpoint/2010/main" val="2913480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Name System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DNS designed to map names to addresses</a:t>
            </a:r>
            <a:endParaRPr lang="en-US" dirty="0"/>
          </a:p>
          <a:p>
            <a:pPr lvl="1"/>
            <a:r>
              <a:rPr lang="en-US" dirty="0" smtClean="0"/>
              <a:t>Evolved into a large-scale distributed system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CDNs leverage DNS for dynamic routing</a:t>
            </a:r>
          </a:p>
          <a:p>
            <a:pPr lvl="1"/>
            <a:r>
              <a:rPr lang="en-US" dirty="0" smtClean="0"/>
              <a:t>Assume </a:t>
            </a:r>
            <a:r>
              <a:rPr lang="en-US" i="1" dirty="0"/>
              <a:t>proximity </a:t>
            </a:r>
            <a:r>
              <a:rPr lang="en-US" dirty="0"/>
              <a:t>between users and their </a:t>
            </a:r>
            <a:r>
              <a:rPr lang="en-US" dirty="0" smtClean="0"/>
              <a:t>resolvers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of remote DNS</a:t>
            </a:r>
            <a:endParaRPr lang="en-US" dirty="0"/>
          </a:p>
          <a:p>
            <a:pPr lvl="1"/>
            <a:r>
              <a:rPr lang="en-US" dirty="0" smtClean="0"/>
              <a:t>Servers concentrated farther from users</a:t>
            </a:r>
          </a:p>
          <a:p>
            <a:pPr lvl="1"/>
            <a:r>
              <a:rPr lang="en-US" dirty="0" smtClean="0"/>
              <a:t>Susceptible to configuration errors (e.g. Comcast DNS outages)</a:t>
            </a:r>
          </a:p>
          <a:p>
            <a:r>
              <a:rPr lang="en-US" dirty="0" smtClean="0"/>
              <a:t>Growing alternative third-party DNS services</a:t>
            </a:r>
          </a:p>
          <a:p>
            <a:pPr lvl="1"/>
            <a:r>
              <a:rPr lang="en-US" dirty="0" smtClean="0"/>
              <a:t>Public </a:t>
            </a:r>
            <a:r>
              <a:rPr lang="en-US" dirty="0"/>
              <a:t>DNS </a:t>
            </a:r>
            <a:r>
              <a:rPr lang="en-US" dirty="0" smtClean="0"/>
              <a:t>usage </a:t>
            </a:r>
            <a:r>
              <a:rPr lang="en-US" dirty="0"/>
              <a:t>has </a:t>
            </a:r>
            <a:r>
              <a:rPr lang="en-US" b="1" dirty="0"/>
              <a:t>grown to 11% of users</a:t>
            </a:r>
            <a:r>
              <a:rPr lang="en-US" dirty="0" smtClean="0"/>
              <a:t>!</a:t>
            </a:r>
          </a:p>
          <a:p>
            <a:pPr lvl="4"/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So what?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7791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cost of remote DNS </a:t>
            </a:r>
          </a:p>
          <a:p>
            <a:pPr lvl="1"/>
            <a:r>
              <a:rPr lang="en-US" dirty="0"/>
              <a:t>Gives </a:t>
            </a:r>
            <a:r>
              <a:rPr lang="en-US" i="1" dirty="0"/>
              <a:t>different </a:t>
            </a:r>
            <a:r>
              <a:rPr lang="en-US" dirty="0"/>
              <a:t>CDN redirections to 90% of users</a:t>
            </a:r>
          </a:p>
          <a:p>
            <a:pPr lvl="1"/>
            <a:r>
              <a:rPr lang="en-US" dirty="0"/>
              <a:t>Increases end-to-end web latency by 65% for median user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industry response – </a:t>
            </a:r>
            <a:r>
              <a:rPr lang="en-US" i="1" dirty="0" err="1" smtClean="0"/>
              <a:t>edns</a:t>
            </a:r>
            <a:r>
              <a:rPr lang="en-US" i="1" dirty="0" smtClean="0"/>
              <a:t>-client-subnet</a:t>
            </a:r>
            <a:endParaRPr lang="en-US" i="1" dirty="0"/>
          </a:p>
          <a:p>
            <a:pPr lvl="1"/>
            <a:r>
              <a:rPr lang="en-US" dirty="0"/>
              <a:t>First evaluation of its effectiveness</a:t>
            </a:r>
          </a:p>
          <a:p>
            <a:pPr lvl="1"/>
            <a:r>
              <a:rPr lang="en-US" dirty="0"/>
              <a:t>Median user could get 45% performance improvement</a:t>
            </a:r>
          </a:p>
          <a:p>
            <a:pPr lvl="1"/>
            <a:r>
              <a:rPr lang="en-US" dirty="0"/>
              <a:t>Nearly 2 years since proposed; 1% of sites support it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An end-host-based solution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40% improvement for median user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/>
              <a:t>Gives better performance in </a:t>
            </a:r>
            <a:r>
              <a:rPr lang="en-US" b="1" dirty="0" smtClean="0"/>
              <a:t>76</a:t>
            </a:r>
            <a:r>
              <a:rPr lang="en-US" b="1" dirty="0"/>
              <a:t>% of affected </a:t>
            </a:r>
            <a:r>
              <a:rPr lang="en-US" b="1" dirty="0" smtClean="0"/>
              <a:t>locations</a:t>
            </a:r>
          </a:p>
          <a:p>
            <a:pPr lvl="1"/>
            <a:r>
              <a:rPr lang="en-US" dirty="0" smtClean="0"/>
              <a:t>Readily available</a:t>
            </a:r>
          </a:p>
          <a:p>
            <a:pPr lvl="1"/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8301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"/>
                <a:cs typeface="Courier"/>
              </a:rPr>
              <a:t>namehelp</a:t>
            </a:r>
            <a:r>
              <a:rPr lang="en-US" dirty="0" smtClean="0">
                <a:cs typeface="Courier"/>
              </a:rPr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486400"/>
          </a:xfrm>
        </p:spPr>
        <p:txBody>
          <a:bodyPr/>
          <a:lstStyle/>
          <a:p>
            <a:r>
              <a:rPr lang="en-US" dirty="0" smtClean="0"/>
              <a:t>… more than </a:t>
            </a:r>
            <a:r>
              <a:rPr lang="en-US" i="1" dirty="0" smtClean="0"/>
              <a:t>just</a:t>
            </a:r>
            <a:r>
              <a:rPr lang="en-US" dirty="0" smtClean="0"/>
              <a:t> better CDN performance</a:t>
            </a:r>
          </a:p>
          <a:p>
            <a:pPr lvl="1"/>
            <a:r>
              <a:rPr lang="en-US" dirty="0" smtClean="0"/>
              <a:t>Faster lookups with proactive caching</a:t>
            </a:r>
          </a:p>
          <a:p>
            <a:pPr lvl="1"/>
            <a:r>
              <a:rPr lang="en-US" dirty="0" smtClean="0"/>
              <a:t>Automatic, personalized server selection</a:t>
            </a:r>
          </a:p>
          <a:p>
            <a:pPr lvl="1"/>
            <a:r>
              <a:rPr lang="en-US" dirty="0" smtClean="0"/>
              <a:t>Graceful handling of DNS outages …</a:t>
            </a:r>
          </a:p>
          <a:p>
            <a:endParaRPr lang="en-US" dirty="0"/>
          </a:p>
          <a:p>
            <a:r>
              <a:rPr lang="en-US" dirty="0" smtClean="0"/>
              <a:t>First 23 days</a:t>
            </a:r>
          </a:p>
          <a:p>
            <a:r>
              <a:rPr lang="en-US" dirty="0" smtClean="0"/>
              <a:t>13,800 users</a:t>
            </a:r>
          </a:p>
          <a:p>
            <a:r>
              <a:rPr lang="en-US" dirty="0" smtClean="0"/>
              <a:t>125 countries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Get it </a:t>
            </a:r>
            <a:r>
              <a:rPr lang="en-US" dirty="0"/>
              <a:t>today!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5943600"/>
            <a:ext cx="7507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://aqualab.cs.northwestern.edu/projects/namehelp</a:t>
            </a:r>
            <a:r>
              <a:rPr lang="en-US" sz="2400" dirty="0"/>
              <a:t> </a:t>
            </a:r>
          </a:p>
        </p:txBody>
      </p:sp>
      <p:pic>
        <p:nvPicPr>
          <p:cNvPr id="3" name="Picture 2" descr="Screen Shot 2012-11-13 at 6.09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667000"/>
            <a:ext cx="5195335" cy="2910250"/>
          </a:xfrm>
          <a:prstGeom prst="rect">
            <a:avLst/>
          </a:prstGeom>
        </p:spPr>
      </p:pic>
      <p:pic>
        <p:nvPicPr>
          <p:cNvPr id="7" name="Picture 6" descr="symbol_100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488"/>
            <a:ext cx="118643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Ubiquity </a:t>
            </a:r>
            <a:r>
              <a:rPr lang="en-US" dirty="0"/>
              <a:t>of Content Delivery Networks</a:t>
            </a:r>
          </a:p>
        </p:txBody>
      </p:sp>
      <p:pic>
        <p:nvPicPr>
          <p:cNvPr id="3" name="Content Placeholder 2" descr="Screen Shot 2012-11-10 at 4.22.55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1" t="9682" r="21065" b="543"/>
          <a:stretch/>
        </p:blipFill>
        <p:spPr>
          <a:xfrm>
            <a:off x="304800" y="1690055"/>
            <a:ext cx="2774636" cy="2667000"/>
          </a:xfrm>
        </p:spPr>
      </p:pic>
      <p:sp>
        <p:nvSpPr>
          <p:cNvPr id="26" name="Rectangle 25"/>
          <p:cNvSpPr/>
          <p:nvPr/>
        </p:nvSpPr>
        <p:spPr bwMode="auto">
          <a:xfrm>
            <a:off x="3276600" y="1676400"/>
            <a:ext cx="4648200" cy="2743200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34 DNS lookups</a:t>
            </a:r>
          </a:p>
          <a:p>
            <a:endParaRPr lang="en-US" sz="2400" dirty="0"/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204 HTTP requests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/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520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KB of data downloaded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990600"/>
            <a:ext cx="2317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Visit </a:t>
            </a:r>
            <a:r>
              <a:rPr lang="en-US" sz="2400" dirty="0" err="1" smtClean="0"/>
              <a:t>cnn.com</a:t>
            </a:r>
            <a:r>
              <a:rPr lang="en-U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876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Ubiquity </a:t>
            </a:r>
            <a:r>
              <a:rPr lang="en-US" dirty="0"/>
              <a:t>of Content Delivery Networks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52400" y="3733800"/>
            <a:ext cx="5564995" cy="2473361"/>
            <a:chOff x="304800" y="3482140"/>
            <a:chExt cx="6224008" cy="27662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4600" y="4419600"/>
              <a:ext cx="2146465" cy="101397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5486400"/>
              <a:ext cx="2540000" cy="762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31958" y="5357062"/>
              <a:ext cx="2133600" cy="889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25089" y="3482140"/>
              <a:ext cx="2303719" cy="7620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4800" y="4572000"/>
              <a:ext cx="2099732" cy="762000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4876800" y="49530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56% of domains resolve to a CDN</a:t>
            </a:r>
            <a:endParaRPr lang="en-US" sz="24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3429000" y="806776"/>
            <a:ext cx="5638800" cy="3612824"/>
            <a:chOff x="3429000" y="806776"/>
            <a:chExt cx="5638800" cy="3612824"/>
          </a:xfrm>
        </p:grpSpPr>
        <p:grpSp>
          <p:nvGrpSpPr>
            <p:cNvPr id="27" name="Group 26"/>
            <p:cNvGrpSpPr/>
            <p:nvPr/>
          </p:nvGrpSpPr>
          <p:grpSpPr>
            <a:xfrm>
              <a:off x="3429000" y="806776"/>
              <a:ext cx="5638800" cy="3612824"/>
              <a:chOff x="3429000" y="806776"/>
              <a:chExt cx="5638800" cy="361282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05200" y="3048000"/>
                <a:ext cx="2133600" cy="51662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62400" y="1542288"/>
                <a:ext cx="1930400" cy="54051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29000" y="2514600"/>
                <a:ext cx="2438400" cy="48165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96200" y="1828800"/>
                <a:ext cx="1371600" cy="128016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15000" y="3123369"/>
                <a:ext cx="1600200" cy="686631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2400" y="2362200"/>
                <a:ext cx="1915160" cy="36830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96000" y="1524000"/>
                <a:ext cx="1948155" cy="100330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67400" y="3797300"/>
                <a:ext cx="1430575" cy="62230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33800" y="806776"/>
                <a:ext cx="1905000" cy="41242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43600" y="990600"/>
                <a:ext cx="2590800" cy="541002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18"/>
              <a:srcRect t="23684" b="28025"/>
              <a:stretch/>
            </p:blipFill>
            <p:spPr>
              <a:xfrm>
                <a:off x="7489004" y="3429000"/>
                <a:ext cx="1502596" cy="541421"/>
              </a:xfrm>
              <a:prstGeom prst="rect">
                <a:avLst/>
              </a:prstGeom>
            </p:spPr>
          </p:pic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096000" y="2438400"/>
              <a:ext cx="1100138" cy="558800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 bwMode="auto">
          <a:xfrm>
            <a:off x="3124200" y="762000"/>
            <a:ext cx="6019800" cy="36576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2" name="Content Placeholder 2" descr="Screen Shot 2012-11-10 at 4.22.55 PM.png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1" t="9682" r="21065" b="543"/>
          <a:stretch/>
        </p:blipFill>
        <p:spPr bwMode="auto">
          <a:xfrm>
            <a:off x="152400" y="914400"/>
            <a:ext cx="245753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ight Arrow 35"/>
          <p:cNvSpPr/>
          <p:nvPr/>
        </p:nvSpPr>
        <p:spPr bwMode="auto">
          <a:xfrm>
            <a:off x="2895600" y="2133600"/>
            <a:ext cx="6858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1754070">
            <a:off x="2560045" y="3433344"/>
            <a:ext cx="6858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 rot="4973091">
            <a:off x="1146200" y="3711936"/>
            <a:ext cx="6858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76200" y="4495800"/>
            <a:ext cx="4572000" cy="1828800"/>
          </a:xfrm>
          <a:prstGeom prst="roundRect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12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9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Ubiquity of Content Delivery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not just </a:t>
            </a:r>
            <a:r>
              <a:rPr lang="en-US" dirty="0" err="1" smtClean="0"/>
              <a:t>cnn.com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Picture 4" descr="cdnizedSiteFracti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193799" cy="4089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4200" y="2971800"/>
            <a:ext cx="28194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/>
              <a:t>74%</a:t>
            </a:r>
            <a:r>
              <a:rPr lang="en-US" sz="2000" dirty="0" smtClean="0"/>
              <a:t> </a:t>
            </a:r>
            <a:r>
              <a:rPr lang="en-US" sz="2000" dirty="0"/>
              <a:t>of the top </a:t>
            </a:r>
            <a:r>
              <a:rPr lang="en-US" sz="2000" dirty="0" smtClean="0"/>
              <a:t>1000 web sites use CDNs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172200" y="1447800"/>
            <a:ext cx="1066800" cy="4191000"/>
          </a:xfrm>
          <a:prstGeom prst="ellipse">
            <a:avLst/>
          </a:pr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6732" y="54290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4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14"/>
          <p:cNvSpPr/>
          <p:nvPr/>
        </p:nvSpPr>
        <p:spPr bwMode="auto">
          <a:xfrm>
            <a:off x="4419600" y="1219200"/>
            <a:ext cx="4038600" cy="289725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CDNs depend on user’s DNS to direct requests</a:t>
            </a:r>
            <a:endParaRPr lang="en-US" dirty="0"/>
          </a:p>
        </p:txBody>
      </p:sp>
      <p:sp>
        <p:nvSpPr>
          <p:cNvPr id="9" name="Cloud 8"/>
          <p:cNvSpPr/>
          <p:nvPr/>
        </p:nvSpPr>
        <p:spPr bwMode="auto">
          <a:xfrm>
            <a:off x="3276600" y="2743200"/>
            <a:ext cx="4354945" cy="31242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Cloud 12"/>
          <p:cNvSpPr/>
          <p:nvPr/>
        </p:nvSpPr>
        <p:spPr bwMode="auto">
          <a:xfrm>
            <a:off x="838200" y="1676400"/>
            <a:ext cx="4461164" cy="32004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574800"/>
            <a:ext cx="711200" cy="1320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17248" r="16338"/>
          <a:stretch/>
        </p:blipFill>
        <p:spPr>
          <a:xfrm>
            <a:off x="1626566" y="3454400"/>
            <a:ext cx="835029" cy="965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l="19119" r="20201"/>
          <a:stretch/>
        </p:blipFill>
        <p:spPr>
          <a:xfrm>
            <a:off x="3401003" y="3073400"/>
            <a:ext cx="878520" cy="660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/>
          <a:srcRect l="16134" r="16578"/>
          <a:stretch/>
        </p:blipFill>
        <p:spPr>
          <a:xfrm>
            <a:off x="4957983" y="4584700"/>
            <a:ext cx="974202" cy="673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1066800"/>
            <a:ext cx="3048000" cy="70788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We see </a:t>
            </a:r>
            <a:r>
              <a:rPr lang="en-US" sz="2000" i="1" dirty="0"/>
              <a:t>27% annual increase</a:t>
            </a:r>
            <a:r>
              <a:rPr lang="en-US" sz="2000" dirty="0"/>
              <a:t> in their usage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2171700"/>
            <a:ext cx="673100" cy="10287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3543300"/>
            <a:ext cx="673100" cy="1028700"/>
          </a:xfrm>
          <a:prstGeom prst="rect">
            <a:avLst/>
          </a:prstGeom>
        </p:spPr>
      </p:pic>
      <p:cxnSp>
        <p:nvCxnSpPr>
          <p:cNvPr id="31" name="Straight Arrow Connector 30"/>
          <p:cNvCxnSpPr>
            <a:stCxn id="17" idx="1"/>
            <a:endCxn id="27" idx="3"/>
          </p:cNvCxnSpPr>
          <p:nvPr/>
        </p:nvCxnSpPr>
        <p:spPr bwMode="auto">
          <a:xfrm flipH="1">
            <a:off x="3340100" y="2235200"/>
            <a:ext cx="3670300" cy="4508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17" idx="1"/>
            <a:endCxn id="28" idx="0"/>
          </p:cNvCxnSpPr>
          <p:nvPr/>
        </p:nvCxnSpPr>
        <p:spPr bwMode="auto">
          <a:xfrm flipH="1">
            <a:off x="6356350" y="2235200"/>
            <a:ext cx="654050" cy="13081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36" name="Oval 35"/>
          <p:cNvSpPr/>
          <p:nvPr/>
        </p:nvSpPr>
        <p:spPr bwMode="auto">
          <a:xfrm rot="1874933">
            <a:off x="2191868" y="2241649"/>
            <a:ext cx="2476200" cy="1419187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Arrow Connector 38"/>
          <p:cNvCxnSpPr>
            <a:stCxn id="27" idx="1"/>
            <a:endCxn id="24" idx="0"/>
          </p:cNvCxnSpPr>
          <p:nvPr/>
        </p:nvCxnSpPr>
        <p:spPr bwMode="auto">
          <a:xfrm flipH="1">
            <a:off x="2044081" y="2686050"/>
            <a:ext cx="622919" cy="7683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28" idx="1"/>
            <a:endCxn id="24" idx="3"/>
          </p:cNvCxnSpPr>
          <p:nvPr/>
        </p:nvCxnSpPr>
        <p:spPr bwMode="auto">
          <a:xfrm flipH="1" flipV="1">
            <a:off x="2461595" y="3937000"/>
            <a:ext cx="3558205" cy="1206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47" name="Oval 46"/>
          <p:cNvSpPr/>
          <p:nvPr/>
        </p:nvSpPr>
        <p:spPr bwMode="auto">
          <a:xfrm rot="19366388">
            <a:off x="4541628" y="3659359"/>
            <a:ext cx="2528660" cy="150697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8" name="Straight Arrow Connector 47"/>
          <p:cNvCxnSpPr>
            <a:stCxn id="24" idx="3"/>
            <a:endCxn id="25" idx="1"/>
          </p:cNvCxnSpPr>
          <p:nvPr/>
        </p:nvCxnSpPr>
        <p:spPr bwMode="auto">
          <a:xfrm flipV="1">
            <a:off x="2461595" y="3403600"/>
            <a:ext cx="939408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4C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24" idx="2"/>
            <a:endCxn id="26" idx="1"/>
          </p:cNvCxnSpPr>
          <p:nvPr/>
        </p:nvCxnSpPr>
        <p:spPr bwMode="auto">
          <a:xfrm>
            <a:off x="2044081" y="4419600"/>
            <a:ext cx="2913902" cy="5016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6553200" y="4916269"/>
            <a:ext cx="2514600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i="1" dirty="0"/>
              <a:t>Remote DNS services break this assumption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0" y="1447800"/>
            <a:ext cx="558800" cy="681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0" y="3505200"/>
            <a:ext cx="406400" cy="495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5600" y="2133600"/>
            <a:ext cx="4064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8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36" grpId="1" animBg="1"/>
      <p:bldP spid="47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cost of remote DNS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industry response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 end-host-based solution</a:t>
            </a:r>
          </a:p>
        </p:txBody>
      </p:sp>
    </p:spTree>
    <p:extLst>
      <p:ext uri="{BB962C8B-B14F-4D97-AF65-F5344CB8AC3E}">
        <p14:creationId xmlns:p14="http://schemas.microsoft.com/office/powerpoint/2010/main" val="153765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experiment in </a:t>
            </a:r>
            <a:r>
              <a:rPr lang="en-US" dirty="0" err="1" smtClean="0"/>
              <a:t>Dasu</a:t>
            </a:r>
            <a:r>
              <a:rPr lang="en-US" dirty="0" smtClean="0"/>
              <a:t> – a </a:t>
            </a:r>
            <a:r>
              <a:rPr lang="en-US" dirty="0" err="1" smtClean="0"/>
              <a:t>BitTorrent</a:t>
            </a:r>
            <a:r>
              <a:rPr lang="en-US" dirty="0" smtClean="0"/>
              <a:t>-based platform for network characterization and experimentation</a:t>
            </a:r>
          </a:p>
          <a:p>
            <a:pPr lvl="1"/>
            <a:r>
              <a:rPr lang="en-US" dirty="0" smtClean="0"/>
              <a:t>Subset of clients: 10,923 hosts, 99 countries, 752 ISPs</a:t>
            </a:r>
          </a:p>
          <a:p>
            <a:r>
              <a:rPr lang="en-US" dirty="0" smtClean="0"/>
              <a:t>Measure DNS servers</a:t>
            </a:r>
          </a:p>
          <a:p>
            <a:pPr lvl="1"/>
            <a:r>
              <a:rPr lang="en-US" dirty="0" smtClean="0"/>
              <a:t>ISP servers and public DNS services</a:t>
            </a:r>
          </a:p>
          <a:p>
            <a:pPr lvl="1"/>
            <a:r>
              <a:rPr lang="en-US" dirty="0" smtClean="0"/>
              <a:t>Network </a:t>
            </a:r>
            <a:r>
              <a:rPr lang="en-US" dirty="0"/>
              <a:t>and application level probes</a:t>
            </a:r>
          </a:p>
          <a:p>
            <a:r>
              <a:rPr lang="en-US" dirty="0" smtClean="0"/>
              <a:t>Obtain CDN redirections for each DNS service</a:t>
            </a:r>
          </a:p>
          <a:p>
            <a:pPr lvl="1"/>
            <a:r>
              <a:rPr lang="en-US" dirty="0" smtClean="0"/>
              <a:t>Download small web objects hosted by several CDNs</a:t>
            </a:r>
          </a:p>
          <a:p>
            <a:pPr lvl="1"/>
            <a:r>
              <a:rPr lang="en-US" dirty="0" smtClean="0"/>
              <a:t>Do iterative </a:t>
            </a:r>
            <a:r>
              <a:rPr lang="en-US" dirty="0"/>
              <a:t>resolution </a:t>
            </a:r>
            <a:r>
              <a:rPr lang="en-US" dirty="0" smtClean="0"/>
              <a:t>for baseline</a:t>
            </a:r>
          </a:p>
          <a:p>
            <a:pPr lvl="1"/>
            <a:r>
              <a:rPr lang="en-US" dirty="0" smtClean="0"/>
              <a:t>In this talk… Google DNS and Akamai CDN as examples</a:t>
            </a:r>
          </a:p>
        </p:txBody>
      </p:sp>
      <p:sp>
        <p:nvSpPr>
          <p:cNvPr id="7" name="Line Callout 1 6"/>
          <p:cNvSpPr/>
          <p:nvPr/>
        </p:nvSpPr>
        <p:spPr bwMode="auto">
          <a:xfrm>
            <a:off x="762000" y="6019800"/>
            <a:ext cx="1371599" cy="304800"/>
          </a:xfrm>
          <a:prstGeom prst="borderCallout1">
            <a:avLst>
              <a:gd name="adj1" fmla="val -2172"/>
              <a:gd name="adj2" fmla="val 35514"/>
              <a:gd name="adj3" fmla="val -120158"/>
              <a:gd name="adj4" fmla="val 5115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Send DNS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query</a:t>
            </a:r>
          </a:p>
        </p:txBody>
      </p:sp>
      <p:sp>
        <p:nvSpPr>
          <p:cNvPr id="16" name="Line Callout 1 15"/>
          <p:cNvSpPr/>
          <p:nvPr/>
        </p:nvSpPr>
        <p:spPr bwMode="auto">
          <a:xfrm flipH="1">
            <a:off x="6375208" y="6019800"/>
            <a:ext cx="2159192" cy="304800"/>
          </a:xfrm>
          <a:prstGeom prst="borderCallout1">
            <a:avLst>
              <a:gd name="adj1" fmla="val -13417"/>
              <a:gd name="adj2" fmla="val 9692"/>
              <a:gd name="adj3" fmla="val -59618"/>
              <a:gd name="adj4" fmla="val 3730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Arial" charset="0"/>
              </a:rPr>
              <a:t>Received 1</a:t>
            </a:r>
            <a:r>
              <a:rPr lang="en-US" sz="1200" baseline="30000" dirty="0" smtClean="0">
                <a:solidFill>
                  <a:schemeClr val="tx1"/>
                </a:solidFill>
                <a:latin typeface="Arial" charset="0"/>
              </a:rPr>
              <a:t>st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</a:rPr>
              <a:t> byte 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object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1523999" y="5407532"/>
            <a:ext cx="3170381" cy="56552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DNS Latency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4689279" y="5429437"/>
            <a:ext cx="3346513" cy="561336"/>
          </a:xfrm>
          <a:prstGeom prst="rightArrow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HTTP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Latency</a:t>
            </a:r>
          </a:p>
        </p:txBody>
      </p:sp>
      <p:sp>
        <p:nvSpPr>
          <p:cNvPr id="20" name="Right Arrow 19"/>
          <p:cNvSpPr/>
          <p:nvPr/>
        </p:nvSpPr>
        <p:spPr bwMode="auto">
          <a:xfrm>
            <a:off x="1523999" y="5149472"/>
            <a:ext cx="6516895" cy="56552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End-to-End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Latency</a:t>
            </a:r>
          </a:p>
        </p:txBody>
      </p:sp>
      <p:sp>
        <p:nvSpPr>
          <p:cNvPr id="11" name="Line Callout 1 10"/>
          <p:cNvSpPr/>
          <p:nvPr/>
        </p:nvSpPr>
        <p:spPr bwMode="auto">
          <a:xfrm flipH="1">
            <a:off x="4343400" y="6019800"/>
            <a:ext cx="1219200" cy="304800"/>
          </a:xfrm>
          <a:prstGeom prst="borderCallout1">
            <a:avLst>
              <a:gd name="adj1" fmla="val -19267"/>
              <a:gd name="adj2" fmla="val 21344"/>
              <a:gd name="adj3" fmla="val -104559"/>
              <a:gd name="adj4" fmla="val 7327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HTTP connect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Line Callout 1 9"/>
          <p:cNvSpPr/>
          <p:nvPr/>
        </p:nvSpPr>
        <p:spPr bwMode="auto">
          <a:xfrm flipH="1">
            <a:off x="2971800" y="6019800"/>
            <a:ext cx="1219200" cy="304800"/>
          </a:xfrm>
          <a:prstGeom prst="borderCallout1">
            <a:avLst>
              <a:gd name="adj1" fmla="val -19267"/>
              <a:gd name="adj2" fmla="val 21344"/>
              <a:gd name="adj3" fmla="val -89772"/>
              <a:gd name="adj4" fmla="val -3929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Arial" charset="0"/>
              </a:rPr>
              <a:t>Get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DNS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answ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893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8" grpId="0" animBg="1"/>
      <p:bldP spid="19" grpId="0" animBg="1"/>
      <p:bldP spid="20" grpId="0" animBg="1"/>
      <p:bldP spid="11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 bwMode="auto">
          <a:xfrm>
            <a:off x="2819400" y="2209800"/>
            <a:ext cx="4038600" cy="289725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Cloud 74"/>
          <p:cNvSpPr/>
          <p:nvPr/>
        </p:nvSpPr>
        <p:spPr bwMode="auto">
          <a:xfrm>
            <a:off x="228600" y="2971800"/>
            <a:ext cx="4466425" cy="32004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CDN redirections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redirections show </a:t>
            </a:r>
            <a:r>
              <a:rPr lang="en-US" i="1" dirty="0" smtClean="0"/>
              <a:t>typical </a:t>
            </a:r>
            <a:r>
              <a:rPr lang="en-US" dirty="0" smtClean="0"/>
              <a:t>set of servers</a:t>
            </a:r>
          </a:p>
          <a:p>
            <a:pPr lvl="1"/>
            <a:r>
              <a:rPr lang="en-US" dirty="0" smtClean="0"/>
              <a:t>Depends on DNS location, CDN load balancing, network conditions</a:t>
            </a:r>
          </a:p>
          <a:p>
            <a:r>
              <a:rPr lang="en-US" dirty="0" smtClean="0"/>
              <a:t>Compare </a:t>
            </a:r>
            <a:r>
              <a:rPr lang="en-US" i="1" dirty="0" smtClean="0"/>
              <a:t>overlap </a:t>
            </a:r>
            <a:r>
              <a:rPr lang="en-US" dirty="0" smtClean="0"/>
              <a:t>of servers between locations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438400"/>
            <a:ext cx="739792" cy="500783"/>
          </a:xfrm>
          <a:prstGeom prst="rect">
            <a:avLst/>
          </a:prstGeom>
        </p:spPr>
      </p:pic>
      <p:sp>
        <p:nvSpPr>
          <p:cNvPr id="48" name="Freeform 47"/>
          <p:cNvSpPr/>
          <p:nvPr/>
        </p:nvSpPr>
        <p:spPr>
          <a:xfrm>
            <a:off x="2519283" y="1995235"/>
            <a:ext cx="4486829" cy="1937576"/>
          </a:xfrm>
          <a:custGeom>
            <a:avLst/>
            <a:gdLst>
              <a:gd name="connsiteX0" fmla="*/ 0 w 4486829"/>
              <a:gd name="connsiteY0" fmla="*/ 1937576 h 1937576"/>
              <a:gd name="connsiteX1" fmla="*/ 4486829 w 4486829"/>
              <a:gd name="connsiteY1" fmla="*/ 0 h 1937576"/>
              <a:gd name="connsiteX2" fmla="*/ 64893 w 4486829"/>
              <a:gd name="connsiteY2" fmla="*/ 1909764 h 193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86829" h="1937576">
                <a:moveTo>
                  <a:pt x="0" y="1937576"/>
                </a:moveTo>
                <a:lnTo>
                  <a:pt x="4486829" y="0"/>
                </a:lnTo>
                <a:lnTo>
                  <a:pt x="64893" y="1909764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Cloud 75"/>
          <p:cNvSpPr/>
          <p:nvPr/>
        </p:nvSpPr>
        <p:spPr bwMode="auto">
          <a:xfrm>
            <a:off x="4343400" y="3200400"/>
            <a:ext cx="4466425" cy="32004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Cloud 76"/>
          <p:cNvSpPr/>
          <p:nvPr/>
        </p:nvSpPr>
        <p:spPr bwMode="auto">
          <a:xfrm>
            <a:off x="4343400" y="3200400"/>
            <a:ext cx="4461164" cy="32004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loud 6"/>
          <p:cNvSpPr/>
          <p:nvPr/>
        </p:nvSpPr>
        <p:spPr bwMode="auto">
          <a:xfrm>
            <a:off x="228600" y="2971800"/>
            <a:ext cx="4495800" cy="32004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7248" r="16338"/>
          <a:stretch/>
        </p:blipFill>
        <p:spPr>
          <a:xfrm>
            <a:off x="609600" y="5334000"/>
            <a:ext cx="835029" cy="965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9119" r="20201"/>
          <a:stretch/>
        </p:blipFill>
        <p:spPr>
          <a:xfrm>
            <a:off x="2017080" y="4648200"/>
            <a:ext cx="878520" cy="660400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1205193" y="2562154"/>
            <a:ext cx="3671607" cy="2718769"/>
            <a:chOff x="449054" y="2485954"/>
            <a:chExt cx="3671607" cy="2718769"/>
          </a:xfrm>
        </p:grpSpPr>
        <p:sp>
          <p:nvSpPr>
            <p:cNvPr id="57" name="Freeform 56"/>
            <p:cNvSpPr/>
            <p:nvPr/>
          </p:nvSpPr>
          <p:spPr>
            <a:xfrm>
              <a:off x="1742255" y="2485954"/>
              <a:ext cx="2378406" cy="2040872"/>
            </a:xfrm>
            <a:custGeom>
              <a:avLst/>
              <a:gdLst>
                <a:gd name="connsiteX0" fmla="*/ 0 w 5043048"/>
                <a:gd name="connsiteY0" fmla="*/ 1158838 h 1158838"/>
                <a:gd name="connsiteX1" fmla="*/ 5043048 w 5043048"/>
                <a:gd name="connsiteY1" fmla="*/ 0 h 1158838"/>
                <a:gd name="connsiteX0" fmla="*/ 0 w 5043048"/>
                <a:gd name="connsiteY0" fmla="*/ 1158838 h 1158838"/>
                <a:gd name="connsiteX1" fmla="*/ 2448993 w 5043048"/>
                <a:gd name="connsiteY1" fmla="*/ 243268 h 1158838"/>
                <a:gd name="connsiteX2" fmla="*/ 5043048 w 5043048"/>
                <a:gd name="connsiteY2" fmla="*/ 0 h 1158838"/>
                <a:gd name="connsiteX0" fmla="*/ 0 w 5043048"/>
                <a:gd name="connsiteY0" fmla="*/ 1158838 h 1158838"/>
                <a:gd name="connsiteX1" fmla="*/ 2448993 w 5043048"/>
                <a:gd name="connsiteY1" fmla="*/ 243268 h 1158838"/>
                <a:gd name="connsiteX2" fmla="*/ 5043048 w 5043048"/>
                <a:gd name="connsiteY2" fmla="*/ 0 h 1158838"/>
                <a:gd name="connsiteX0" fmla="*/ 0 w 5043048"/>
                <a:gd name="connsiteY0" fmla="*/ 1242325 h 1242325"/>
                <a:gd name="connsiteX1" fmla="*/ 2365560 w 5043048"/>
                <a:gd name="connsiteY1" fmla="*/ 78853 h 1242325"/>
                <a:gd name="connsiteX2" fmla="*/ 5043048 w 5043048"/>
                <a:gd name="connsiteY2" fmla="*/ 83487 h 1242325"/>
                <a:gd name="connsiteX0" fmla="*/ 0 w 4254244"/>
                <a:gd name="connsiteY0" fmla="*/ 1650727 h 1650727"/>
                <a:gd name="connsiteX1" fmla="*/ 2365560 w 4254244"/>
                <a:gd name="connsiteY1" fmla="*/ 487255 h 1650727"/>
                <a:gd name="connsiteX2" fmla="*/ 4254244 w 4254244"/>
                <a:gd name="connsiteY2" fmla="*/ 0 h 1650727"/>
                <a:gd name="connsiteX0" fmla="*/ 0 w 4254244"/>
                <a:gd name="connsiteY0" fmla="*/ 1650727 h 1650727"/>
                <a:gd name="connsiteX1" fmla="*/ 1466324 w 4254244"/>
                <a:gd name="connsiteY1" fmla="*/ 116446 h 1650727"/>
                <a:gd name="connsiteX2" fmla="*/ 4254244 w 4254244"/>
                <a:gd name="connsiteY2" fmla="*/ 0 h 1650727"/>
                <a:gd name="connsiteX0" fmla="*/ 0 w 4254244"/>
                <a:gd name="connsiteY0" fmla="*/ 1751227 h 1751227"/>
                <a:gd name="connsiteX1" fmla="*/ 1466324 w 4254244"/>
                <a:gd name="connsiteY1" fmla="*/ 216946 h 1751227"/>
                <a:gd name="connsiteX2" fmla="*/ 4254244 w 4254244"/>
                <a:gd name="connsiteY2" fmla="*/ 100500 h 1751227"/>
                <a:gd name="connsiteX0" fmla="*/ 0 w 4254244"/>
                <a:gd name="connsiteY0" fmla="*/ 1751227 h 1751227"/>
                <a:gd name="connsiteX1" fmla="*/ 1466324 w 4254244"/>
                <a:gd name="connsiteY1" fmla="*/ 216946 h 1751227"/>
                <a:gd name="connsiteX2" fmla="*/ 4254244 w 4254244"/>
                <a:gd name="connsiteY2" fmla="*/ 100500 h 175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54244" h="1751227">
                  <a:moveTo>
                    <a:pt x="0" y="1751227"/>
                  </a:moveTo>
                  <a:cubicBezTo>
                    <a:pt x="1201136" y="994100"/>
                    <a:pt x="643813" y="414076"/>
                    <a:pt x="1466324" y="216946"/>
                  </a:cubicBezTo>
                  <a:cubicBezTo>
                    <a:pt x="2386630" y="2371"/>
                    <a:pt x="3358006" y="-83274"/>
                    <a:pt x="4254244" y="100500"/>
                  </a:cubicBezTo>
                </a:path>
              </a:pathLst>
            </a:custGeom>
            <a:ln w="38100" cmpd="sng"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449054" y="4816535"/>
              <a:ext cx="822082" cy="388188"/>
            </a:xfrm>
            <a:custGeom>
              <a:avLst/>
              <a:gdLst>
                <a:gd name="connsiteX0" fmla="*/ 0 w 5043048"/>
                <a:gd name="connsiteY0" fmla="*/ 1158838 h 1158838"/>
                <a:gd name="connsiteX1" fmla="*/ 5043048 w 5043048"/>
                <a:gd name="connsiteY1" fmla="*/ 0 h 1158838"/>
                <a:gd name="connsiteX0" fmla="*/ 0 w 5043048"/>
                <a:gd name="connsiteY0" fmla="*/ 1158838 h 1158838"/>
                <a:gd name="connsiteX1" fmla="*/ 2448993 w 5043048"/>
                <a:gd name="connsiteY1" fmla="*/ 243268 h 1158838"/>
                <a:gd name="connsiteX2" fmla="*/ 5043048 w 5043048"/>
                <a:gd name="connsiteY2" fmla="*/ 0 h 1158838"/>
                <a:gd name="connsiteX0" fmla="*/ 0 w 5043048"/>
                <a:gd name="connsiteY0" fmla="*/ 1158838 h 1158838"/>
                <a:gd name="connsiteX1" fmla="*/ 2448993 w 5043048"/>
                <a:gd name="connsiteY1" fmla="*/ 243268 h 1158838"/>
                <a:gd name="connsiteX2" fmla="*/ 5043048 w 5043048"/>
                <a:gd name="connsiteY2" fmla="*/ 0 h 1158838"/>
                <a:gd name="connsiteX0" fmla="*/ 0 w 5043048"/>
                <a:gd name="connsiteY0" fmla="*/ 1242325 h 1242325"/>
                <a:gd name="connsiteX1" fmla="*/ 2365560 w 5043048"/>
                <a:gd name="connsiteY1" fmla="*/ 78853 h 1242325"/>
                <a:gd name="connsiteX2" fmla="*/ 5043048 w 5043048"/>
                <a:gd name="connsiteY2" fmla="*/ 83487 h 1242325"/>
                <a:gd name="connsiteX0" fmla="*/ 0 w 5043048"/>
                <a:gd name="connsiteY0" fmla="*/ 1158838 h 1158838"/>
                <a:gd name="connsiteX1" fmla="*/ 2547961 w 5043048"/>
                <a:gd name="connsiteY1" fmla="*/ 973829 h 1158838"/>
                <a:gd name="connsiteX2" fmla="*/ 5043048 w 5043048"/>
                <a:gd name="connsiteY2" fmla="*/ 0 h 1158838"/>
                <a:gd name="connsiteX0" fmla="*/ 0 w 4744576"/>
                <a:gd name="connsiteY0" fmla="*/ 506530 h 1003363"/>
                <a:gd name="connsiteX1" fmla="*/ 2249489 w 4744576"/>
                <a:gd name="connsiteY1" fmla="*/ 973829 h 1003363"/>
                <a:gd name="connsiteX2" fmla="*/ 4744576 w 4744576"/>
                <a:gd name="connsiteY2" fmla="*/ 0 h 1003363"/>
                <a:gd name="connsiteX0" fmla="*/ 0 w 4744576"/>
                <a:gd name="connsiteY0" fmla="*/ 506530 h 1024595"/>
                <a:gd name="connsiteX1" fmla="*/ 2249489 w 4744576"/>
                <a:gd name="connsiteY1" fmla="*/ 973829 h 1024595"/>
                <a:gd name="connsiteX2" fmla="*/ 4744576 w 4744576"/>
                <a:gd name="connsiteY2" fmla="*/ 0 h 1024595"/>
                <a:gd name="connsiteX0" fmla="*/ 0 w 4744576"/>
                <a:gd name="connsiteY0" fmla="*/ 506530 h 1024595"/>
                <a:gd name="connsiteX1" fmla="*/ 2249489 w 4744576"/>
                <a:gd name="connsiteY1" fmla="*/ 973829 h 1024595"/>
                <a:gd name="connsiteX2" fmla="*/ 4744576 w 4744576"/>
                <a:gd name="connsiteY2" fmla="*/ 0 h 1024595"/>
                <a:gd name="connsiteX0" fmla="*/ 0 w 3666762"/>
                <a:gd name="connsiteY0" fmla="*/ 0 h 1104609"/>
                <a:gd name="connsiteX1" fmla="*/ 1171675 w 3666762"/>
                <a:gd name="connsiteY1" fmla="*/ 1079832 h 1104609"/>
                <a:gd name="connsiteX2" fmla="*/ 3666762 w 3666762"/>
                <a:gd name="connsiteY2" fmla="*/ 106003 h 1104609"/>
                <a:gd name="connsiteX0" fmla="*/ 0 w 3666762"/>
                <a:gd name="connsiteY0" fmla="*/ 0 h 418212"/>
                <a:gd name="connsiteX1" fmla="*/ 1851526 w 3666762"/>
                <a:gd name="connsiteY1" fmla="*/ 355929 h 418212"/>
                <a:gd name="connsiteX2" fmla="*/ 3666762 w 3666762"/>
                <a:gd name="connsiteY2" fmla="*/ 106003 h 418212"/>
                <a:gd name="connsiteX0" fmla="*/ 0 w 2622110"/>
                <a:gd name="connsiteY0" fmla="*/ 53096 h 471308"/>
                <a:gd name="connsiteX1" fmla="*/ 1851526 w 2622110"/>
                <a:gd name="connsiteY1" fmla="*/ 409025 h 471308"/>
                <a:gd name="connsiteX2" fmla="*/ 2622110 w 2622110"/>
                <a:gd name="connsiteY2" fmla="*/ 0 h 471308"/>
                <a:gd name="connsiteX0" fmla="*/ 0 w 2622110"/>
                <a:gd name="connsiteY0" fmla="*/ 53096 h 334079"/>
                <a:gd name="connsiteX1" fmla="*/ 1702289 w 2622110"/>
                <a:gd name="connsiteY1" fmla="*/ 241971 h 334079"/>
                <a:gd name="connsiteX2" fmla="*/ 2622110 w 2622110"/>
                <a:gd name="connsiteY2" fmla="*/ 0 h 334079"/>
                <a:gd name="connsiteX0" fmla="*/ 0 w 4830758"/>
                <a:gd name="connsiteY0" fmla="*/ 749307 h 808977"/>
                <a:gd name="connsiteX1" fmla="*/ 3910937 w 4830758"/>
                <a:gd name="connsiteY1" fmla="*/ 241971 h 808977"/>
                <a:gd name="connsiteX2" fmla="*/ 4830758 w 4830758"/>
                <a:gd name="connsiteY2" fmla="*/ 0 h 808977"/>
                <a:gd name="connsiteX0" fmla="*/ 0 w 4830758"/>
                <a:gd name="connsiteY0" fmla="*/ 749307 h 749307"/>
                <a:gd name="connsiteX1" fmla="*/ 3910937 w 4830758"/>
                <a:gd name="connsiteY1" fmla="*/ 241971 h 749307"/>
                <a:gd name="connsiteX2" fmla="*/ 4830758 w 4830758"/>
                <a:gd name="connsiteY2" fmla="*/ 0 h 749307"/>
                <a:gd name="connsiteX0" fmla="*/ 0 w 4830758"/>
                <a:gd name="connsiteY0" fmla="*/ 749307 h 749307"/>
                <a:gd name="connsiteX1" fmla="*/ 4830758 w 4830758"/>
                <a:gd name="connsiteY1" fmla="*/ 0 h 749307"/>
                <a:gd name="connsiteX0" fmla="*/ 0 w 1454678"/>
                <a:gd name="connsiteY0" fmla="*/ 287689 h 287689"/>
                <a:gd name="connsiteX1" fmla="*/ 1454678 w 1454678"/>
                <a:gd name="connsiteY1" fmla="*/ 0 h 287689"/>
                <a:gd name="connsiteX0" fmla="*/ 0 w 1454678"/>
                <a:gd name="connsiteY0" fmla="*/ 299592 h 299592"/>
                <a:gd name="connsiteX1" fmla="*/ 1454678 w 1454678"/>
                <a:gd name="connsiteY1" fmla="*/ 11903 h 299592"/>
                <a:gd name="connsiteX0" fmla="*/ 0 w 1454678"/>
                <a:gd name="connsiteY0" fmla="*/ 308611 h 308611"/>
                <a:gd name="connsiteX1" fmla="*/ 1454678 w 1454678"/>
                <a:gd name="connsiteY1" fmla="*/ 20922 h 308611"/>
                <a:gd name="connsiteX0" fmla="*/ 0 w 1549334"/>
                <a:gd name="connsiteY0" fmla="*/ 357149 h 357149"/>
                <a:gd name="connsiteX1" fmla="*/ 1549334 w 1549334"/>
                <a:gd name="connsiteY1" fmla="*/ 16487 h 357149"/>
                <a:gd name="connsiteX0" fmla="*/ 0 w 1549334"/>
                <a:gd name="connsiteY0" fmla="*/ 340662 h 340662"/>
                <a:gd name="connsiteX1" fmla="*/ 1549334 w 1549334"/>
                <a:gd name="connsiteY1" fmla="*/ 0 h 340662"/>
                <a:gd name="connsiteX0" fmla="*/ 0 w 1470454"/>
                <a:gd name="connsiteY0" fmla="*/ 333095 h 333095"/>
                <a:gd name="connsiteX1" fmla="*/ 1470454 w 1470454"/>
                <a:gd name="connsiteY1" fmla="*/ 0 h 33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0454" h="333095">
                  <a:moveTo>
                    <a:pt x="0" y="333095"/>
                  </a:moveTo>
                  <a:cubicBezTo>
                    <a:pt x="342909" y="85849"/>
                    <a:pt x="859350" y="133732"/>
                    <a:pt x="1470454" y="0"/>
                  </a:cubicBezTo>
                </a:path>
              </a:pathLst>
            </a:custGeom>
            <a:ln w="38100" cmpd="sng"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5" name="Oval 54"/>
          <p:cNvSpPr/>
          <p:nvPr/>
        </p:nvSpPr>
        <p:spPr bwMode="auto">
          <a:xfrm rot="20877227">
            <a:off x="3795526" y="2957487"/>
            <a:ext cx="4433063" cy="1789498"/>
          </a:xfrm>
          <a:prstGeom prst="ellipse">
            <a:avLst/>
          </a:prstGeom>
          <a:solidFill>
            <a:srgbClr val="5DEB57">
              <a:alpha val="67000"/>
            </a:srgbClr>
          </a:solidFill>
          <a:ln w="38100" cap="flat" cmpd="sng" algn="ctr">
            <a:solidFill>
              <a:schemeClr val="tx1">
                <a:alpha val="6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6"/>
          <a:srcRect l="16134" r="16578"/>
          <a:stretch/>
        </p:blipFill>
        <p:spPr>
          <a:xfrm>
            <a:off x="6096000" y="4800600"/>
            <a:ext cx="974202" cy="6731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447800" y="2608022"/>
            <a:ext cx="5107054" cy="3114166"/>
            <a:chOff x="1447800" y="2608022"/>
            <a:chExt cx="5107054" cy="3114166"/>
          </a:xfrm>
        </p:grpSpPr>
        <p:sp>
          <p:nvSpPr>
            <p:cNvPr id="92" name="Freeform 91"/>
            <p:cNvSpPr/>
            <p:nvPr/>
          </p:nvSpPr>
          <p:spPr>
            <a:xfrm>
              <a:off x="5652268" y="2608022"/>
              <a:ext cx="902586" cy="2108954"/>
            </a:xfrm>
            <a:custGeom>
              <a:avLst/>
              <a:gdLst>
                <a:gd name="connsiteX0" fmla="*/ 0 w 5043048"/>
                <a:gd name="connsiteY0" fmla="*/ 1158838 h 1158838"/>
                <a:gd name="connsiteX1" fmla="*/ 5043048 w 5043048"/>
                <a:gd name="connsiteY1" fmla="*/ 0 h 1158838"/>
                <a:gd name="connsiteX0" fmla="*/ 0 w 5043048"/>
                <a:gd name="connsiteY0" fmla="*/ 1158838 h 1158838"/>
                <a:gd name="connsiteX1" fmla="*/ 2448993 w 5043048"/>
                <a:gd name="connsiteY1" fmla="*/ 243268 h 1158838"/>
                <a:gd name="connsiteX2" fmla="*/ 5043048 w 5043048"/>
                <a:gd name="connsiteY2" fmla="*/ 0 h 1158838"/>
                <a:gd name="connsiteX0" fmla="*/ 0 w 5043048"/>
                <a:gd name="connsiteY0" fmla="*/ 1158838 h 1158838"/>
                <a:gd name="connsiteX1" fmla="*/ 2448993 w 5043048"/>
                <a:gd name="connsiteY1" fmla="*/ 243268 h 1158838"/>
                <a:gd name="connsiteX2" fmla="*/ 5043048 w 5043048"/>
                <a:gd name="connsiteY2" fmla="*/ 0 h 1158838"/>
                <a:gd name="connsiteX0" fmla="*/ 0 w 5043048"/>
                <a:gd name="connsiteY0" fmla="*/ 1242325 h 1242325"/>
                <a:gd name="connsiteX1" fmla="*/ 2365560 w 5043048"/>
                <a:gd name="connsiteY1" fmla="*/ 78853 h 1242325"/>
                <a:gd name="connsiteX2" fmla="*/ 5043048 w 5043048"/>
                <a:gd name="connsiteY2" fmla="*/ 83487 h 1242325"/>
                <a:gd name="connsiteX0" fmla="*/ 0 w 4254244"/>
                <a:gd name="connsiteY0" fmla="*/ 1650727 h 1650727"/>
                <a:gd name="connsiteX1" fmla="*/ 2365560 w 4254244"/>
                <a:gd name="connsiteY1" fmla="*/ 487255 h 1650727"/>
                <a:gd name="connsiteX2" fmla="*/ 4254244 w 4254244"/>
                <a:gd name="connsiteY2" fmla="*/ 0 h 1650727"/>
                <a:gd name="connsiteX0" fmla="*/ 0 w 4254244"/>
                <a:gd name="connsiteY0" fmla="*/ 1650727 h 1650727"/>
                <a:gd name="connsiteX1" fmla="*/ 1466324 w 4254244"/>
                <a:gd name="connsiteY1" fmla="*/ 116446 h 1650727"/>
                <a:gd name="connsiteX2" fmla="*/ 4254244 w 4254244"/>
                <a:gd name="connsiteY2" fmla="*/ 0 h 1650727"/>
                <a:gd name="connsiteX0" fmla="*/ 0 w 4254244"/>
                <a:gd name="connsiteY0" fmla="*/ 1751227 h 1751227"/>
                <a:gd name="connsiteX1" fmla="*/ 1466324 w 4254244"/>
                <a:gd name="connsiteY1" fmla="*/ 216946 h 1751227"/>
                <a:gd name="connsiteX2" fmla="*/ 4254244 w 4254244"/>
                <a:gd name="connsiteY2" fmla="*/ 100500 h 1751227"/>
                <a:gd name="connsiteX0" fmla="*/ 0 w 4254244"/>
                <a:gd name="connsiteY0" fmla="*/ 1751227 h 1751227"/>
                <a:gd name="connsiteX1" fmla="*/ 1466324 w 4254244"/>
                <a:gd name="connsiteY1" fmla="*/ 216946 h 1751227"/>
                <a:gd name="connsiteX2" fmla="*/ 4254244 w 4254244"/>
                <a:gd name="connsiteY2" fmla="*/ 100500 h 1751227"/>
                <a:gd name="connsiteX0" fmla="*/ 1570074 w 3155588"/>
                <a:gd name="connsiteY0" fmla="*/ 1960324 h 1960324"/>
                <a:gd name="connsiteX1" fmla="*/ 3036398 w 3155588"/>
                <a:gd name="connsiteY1" fmla="*/ 426043 h 1960324"/>
                <a:gd name="connsiteX2" fmla="*/ 113384 w 3155588"/>
                <a:gd name="connsiteY2" fmla="*/ 52300 h 1960324"/>
                <a:gd name="connsiteX0" fmla="*/ 1456690 w 3107470"/>
                <a:gd name="connsiteY0" fmla="*/ 1908024 h 1908024"/>
                <a:gd name="connsiteX1" fmla="*/ 2923014 w 3107470"/>
                <a:gd name="connsiteY1" fmla="*/ 373743 h 1908024"/>
                <a:gd name="connsiteX2" fmla="*/ 0 w 3107470"/>
                <a:gd name="connsiteY2" fmla="*/ 0 h 1908024"/>
                <a:gd name="connsiteX0" fmla="*/ 1456690 w 1796389"/>
                <a:gd name="connsiteY0" fmla="*/ 1908024 h 1908024"/>
                <a:gd name="connsiteX1" fmla="*/ 1045664 w 1796389"/>
                <a:gd name="connsiteY1" fmla="*/ 661309 h 1908024"/>
                <a:gd name="connsiteX2" fmla="*/ 0 w 1796389"/>
                <a:gd name="connsiteY2" fmla="*/ 0 h 1908024"/>
                <a:gd name="connsiteX0" fmla="*/ 1456690 w 1796387"/>
                <a:gd name="connsiteY0" fmla="*/ 1908024 h 1908024"/>
                <a:gd name="connsiteX1" fmla="*/ 1045664 w 1796387"/>
                <a:gd name="connsiteY1" fmla="*/ 661309 h 1908024"/>
                <a:gd name="connsiteX2" fmla="*/ 0 w 1796387"/>
                <a:gd name="connsiteY2" fmla="*/ 0 h 1908024"/>
                <a:gd name="connsiteX0" fmla="*/ 1456690 w 1456690"/>
                <a:gd name="connsiteY0" fmla="*/ 1908024 h 1908024"/>
                <a:gd name="connsiteX1" fmla="*/ 0 w 1456690"/>
                <a:gd name="connsiteY1" fmla="*/ 0 h 1908024"/>
                <a:gd name="connsiteX0" fmla="*/ 1456690 w 1456690"/>
                <a:gd name="connsiteY0" fmla="*/ 1908024 h 1908024"/>
                <a:gd name="connsiteX1" fmla="*/ 0 w 1456690"/>
                <a:gd name="connsiteY1" fmla="*/ 0 h 1908024"/>
                <a:gd name="connsiteX0" fmla="*/ 1614451 w 1614451"/>
                <a:gd name="connsiteY0" fmla="*/ 1809646 h 1809646"/>
                <a:gd name="connsiteX1" fmla="*/ 0 w 1614451"/>
                <a:gd name="connsiteY1" fmla="*/ 0 h 180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4451" h="1809646">
                  <a:moveTo>
                    <a:pt x="1614451" y="1809646"/>
                  </a:moveTo>
                  <a:cubicBezTo>
                    <a:pt x="1128888" y="1173638"/>
                    <a:pt x="1968513" y="53309"/>
                    <a:pt x="0" y="0"/>
                  </a:cubicBezTo>
                </a:path>
              </a:pathLst>
            </a:custGeom>
            <a:ln w="38100" cmpd="sng"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1447800" y="5055636"/>
              <a:ext cx="4701486" cy="666552"/>
            </a:xfrm>
            <a:custGeom>
              <a:avLst/>
              <a:gdLst>
                <a:gd name="connsiteX0" fmla="*/ 0 w 5043048"/>
                <a:gd name="connsiteY0" fmla="*/ 1158838 h 1158838"/>
                <a:gd name="connsiteX1" fmla="*/ 5043048 w 5043048"/>
                <a:gd name="connsiteY1" fmla="*/ 0 h 1158838"/>
                <a:gd name="connsiteX0" fmla="*/ 0 w 5043048"/>
                <a:gd name="connsiteY0" fmla="*/ 1158838 h 1158838"/>
                <a:gd name="connsiteX1" fmla="*/ 2448993 w 5043048"/>
                <a:gd name="connsiteY1" fmla="*/ 243268 h 1158838"/>
                <a:gd name="connsiteX2" fmla="*/ 5043048 w 5043048"/>
                <a:gd name="connsiteY2" fmla="*/ 0 h 1158838"/>
                <a:gd name="connsiteX0" fmla="*/ 0 w 5043048"/>
                <a:gd name="connsiteY0" fmla="*/ 1158838 h 1158838"/>
                <a:gd name="connsiteX1" fmla="*/ 2448993 w 5043048"/>
                <a:gd name="connsiteY1" fmla="*/ 243268 h 1158838"/>
                <a:gd name="connsiteX2" fmla="*/ 5043048 w 5043048"/>
                <a:gd name="connsiteY2" fmla="*/ 0 h 1158838"/>
                <a:gd name="connsiteX0" fmla="*/ 0 w 5043048"/>
                <a:gd name="connsiteY0" fmla="*/ 1242325 h 1242325"/>
                <a:gd name="connsiteX1" fmla="*/ 2365560 w 5043048"/>
                <a:gd name="connsiteY1" fmla="*/ 78853 h 1242325"/>
                <a:gd name="connsiteX2" fmla="*/ 5043048 w 5043048"/>
                <a:gd name="connsiteY2" fmla="*/ 83487 h 1242325"/>
                <a:gd name="connsiteX0" fmla="*/ 0 w 5043048"/>
                <a:gd name="connsiteY0" fmla="*/ 1158838 h 1158838"/>
                <a:gd name="connsiteX1" fmla="*/ 2547961 w 5043048"/>
                <a:gd name="connsiteY1" fmla="*/ 973829 h 1158838"/>
                <a:gd name="connsiteX2" fmla="*/ 5043048 w 5043048"/>
                <a:gd name="connsiteY2" fmla="*/ 0 h 1158838"/>
                <a:gd name="connsiteX0" fmla="*/ 0 w 4744576"/>
                <a:gd name="connsiteY0" fmla="*/ 506530 h 1003363"/>
                <a:gd name="connsiteX1" fmla="*/ 2249489 w 4744576"/>
                <a:gd name="connsiteY1" fmla="*/ 973829 h 1003363"/>
                <a:gd name="connsiteX2" fmla="*/ 4744576 w 4744576"/>
                <a:gd name="connsiteY2" fmla="*/ 0 h 1003363"/>
                <a:gd name="connsiteX0" fmla="*/ 0 w 4744576"/>
                <a:gd name="connsiteY0" fmla="*/ 506530 h 1024595"/>
                <a:gd name="connsiteX1" fmla="*/ 2249489 w 4744576"/>
                <a:gd name="connsiteY1" fmla="*/ 973829 h 1024595"/>
                <a:gd name="connsiteX2" fmla="*/ 4744576 w 4744576"/>
                <a:gd name="connsiteY2" fmla="*/ 0 h 1024595"/>
                <a:gd name="connsiteX0" fmla="*/ 0 w 4744576"/>
                <a:gd name="connsiteY0" fmla="*/ 506530 h 1024595"/>
                <a:gd name="connsiteX1" fmla="*/ 2249489 w 4744576"/>
                <a:gd name="connsiteY1" fmla="*/ 973829 h 1024595"/>
                <a:gd name="connsiteX2" fmla="*/ 4744576 w 4744576"/>
                <a:gd name="connsiteY2" fmla="*/ 0 h 1024595"/>
                <a:gd name="connsiteX0" fmla="*/ 0 w 3666762"/>
                <a:gd name="connsiteY0" fmla="*/ 0 h 1104609"/>
                <a:gd name="connsiteX1" fmla="*/ 1171675 w 3666762"/>
                <a:gd name="connsiteY1" fmla="*/ 1079832 h 1104609"/>
                <a:gd name="connsiteX2" fmla="*/ 3666762 w 3666762"/>
                <a:gd name="connsiteY2" fmla="*/ 106003 h 1104609"/>
                <a:gd name="connsiteX0" fmla="*/ 0 w 3666762"/>
                <a:gd name="connsiteY0" fmla="*/ 0 h 418212"/>
                <a:gd name="connsiteX1" fmla="*/ 1851526 w 3666762"/>
                <a:gd name="connsiteY1" fmla="*/ 355929 h 418212"/>
                <a:gd name="connsiteX2" fmla="*/ 3666762 w 3666762"/>
                <a:gd name="connsiteY2" fmla="*/ 106003 h 418212"/>
                <a:gd name="connsiteX0" fmla="*/ 0 w 2622110"/>
                <a:gd name="connsiteY0" fmla="*/ 53096 h 471308"/>
                <a:gd name="connsiteX1" fmla="*/ 1851526 w 2622110"/>
                <a:gd name="connsiteY1" fmla="*/ 409025 h 471308"/>
                <a:gd name="connsiteX2" fmla="*/ 2622110 w 2622110"/>
                <a:gd name="connsiteY2" fmla="*/ 0 h 471308"/>
                <a:gd name="connsiteX0" fmla="*/ 0 w 2622110"/>
                <a:gd name="connsiteY0" fmla="*/ 53096 h 334079"/>
                <a:gd name="connsiteX1" fmla="*/ 1702289 w 2622110"/>
                <a:gd name="connsiteY1" fmla="*/ 241971 h 334079"/>
                <a:gd name="connsiteX2" fmla="*/ 2622110 w 2622110"/>
                <a:gd name="connsiteY2" fmla="*/ 0 h 334079"/>
                <a:gd name="connsiteX0" fmla="*/ 0 w 4830758"/>
                <a:gd name="connsiteY0" fmla="*/ 749307 h 808977"/>
                <a:gd name="connsiteX1" fmla="*/ 3910937 w 4830758"/>
                <a:gd name="connsiteY1" fmla="*/ 241971 h 808977"/>
                <a:gd name="connsiteX2" fmla="*/ 4830758 w 4830758"/>
                <a:gd name="connsiteY2" fmla="*/ 0 h 808977"/>
                <a:gd name="connsiteX0" fmla="*/ 0 w 4830758"/>
                <a:gd name="connsiteY0" fmla="*/ 749307 h 749307"/>
                <a:gd name="connsiteX1" fmla="*/ 3910937 w 4830758"/>
                <a:gd name="connsiteY1" fmla="*/ 241971 h 749307"/>
                <a:gd name="connsiteX2" fmla="*/ 4830758 w 4830758"/>
                <a:gd name="connsiteY2" fmla="*/ 0 h 749307"/>
                <a:gd name="connsiteX0" fmla="*/ 0 w 4830758"/>
                <a:gd name="connsiteY0" fmla="*/ 749307 h 749307"/>
                <a:gd name="connsiteX1" fmla="*/ 4830758 w 4830758"/>
                <a:gd name="connsiteY1" fmla="*/ 0 h 749307"/>
                <a:gd name="connsiteX0" fmla="*/ 0 w 1454678"/>
                <a:gd name="connsiteY0" fmla="*/ 287689 h 287689"/>
                <a:gd name="connsiteX1" fmla="*/ 1454678 w 1454678"/>
                <a:gd name="connsiteY1" fmla="*/ 0 h 287689"/>
                <a:gd name="connsiteX0" fmla="*/ 0 w 1454678"/>
                <a:gd name="connsiteY0" fmla="*/ 299592 h 299592"/>
                <a:gd name="connsiteX1" fmla="*/ 1454678 w 1454678"/>
                <a:gd name="connsiteY1" fmla="*/ 11903 h 299592"/>
                <a:gd name="connsiteX0" fmla="*/ 0 w 1454678"/>
                <a:gd name="connsiteY0" fmla="*/ 308611 h 308611"/>
                <a:gd name="connsiteX1" fmla="*/ 1454678 w 1454678"/>
                <a:gd name="connsiteY1" fmla="*/ 20922 h 308611"/>
                <a:gd name="connsiteX0" fmla="*/ 0 w 1549334"/>
                <a:gd name="connsiteY0" fmla="*/ 357149 h 357149"/>
                <a:gd name="connsiteX1" fmla="*/ 1549334 w 1549334"/>
                <a:gd name="connsiteY1" fmla="*/ 16487 h 357149"/>
                <a:gd name="connsiteX0" fmla="*/ 0 w 1549334"/>
                <a:gd name="connsiteY0" fmla="*/ 340662 h 340662"/>
                <a:gd name="connsiteX1" fmla="*/ 1549334 w 1549334"/>
                <a:gd name="connsiteY1" fmla="*/ 0 h 340662"/>
                <a:gd name="connsiteX0" fmla="*/ 0 w 1470454"/>
                <a:gd name="connsiteY0" fmla="*/ 333095 h 333095"/>
                <a:gd name="connsiteX1" fmla="*/ 1470454 w 1470454"/>
                <a:gd name="connsiteY1" fmla="*/ 0 h 333095"/>
                <a:gd name="connsiteX0" fmla="*/ 0 w 8409525"/>
                <a:gd name="connsiteY0" fmla="*/ 571953 h 571953"/>
                <a:gd name="connsiteX1" fmla="*/ 8409525 w 8409525"/>
                <a:gd name="connsiteY1" fmla="*/ 0 h 57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09525" h="571953">
                  <a:moveTo>
                    <a:pt x="0" y="571953"/>
                  </a:moveTo>
                  <a:cubicBezTo>
                    <a:pt x="342909" y="324707"/>
                    <a:pt x="7798421" y="133732"/>
                    <a:pt x="8409525" y="0"/>
                  </a:cubicBezTo>
                </a:path>
              </a:pathLst>
            </a:custGeom>
            <a:ln w="38100" cmpd="sng"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2" name="Oval 71"/>
          <p:cNvSpPr/>
          <p:nvPr/>
        </p:nvSpPr>
        <p:spPr bwMode="auto">
          <a:xfrm rot="815583">
            <a:off x="1138802" y="2781875"/>
            <a:ext cx="4433063" cy="1789498"/>
          </a:xfrm>
          <a:prstGeom prst="ellipse">
            <a:avLst/>
          </a:prstGeom>
          <a:solidFill>
            <a:schemeClr val="accent1">
              <a:lumMod val="60000"/>
              <a:lumOff val="40000"/>
              <a:alpha val="67000"/>
            </a:schemeClr>
          </a:solidFill>
          <a:ln w="38100" cap="flat" cmpd="sng" algn="ctr">
            <a:solidFill>
              <a:schemeClr val="tx1">
                <a:alpha val="7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5562600" y="3048000"/>
            <a:ext cx="673100" cy="1066800"/>
            <a:chOff x="2679700" y="2590800"/>
            <a:chExt cx="673100" cy="1066800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79700" y="2628900"/>
              <a:ext cx="673100" cy="102870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95600" y="2590800"/>
              <a:ext cx="406400" cy="495300"/>
            </a:xfrm>
            <a:prstGeom prst="rect">
              <a:avLst/>
            </a:prstGeom>
          </p:spPr>
        </p:pic>
      </p:grpSp>
      <p:grpSp>
        <p:nvGrpSpPr>
          <p:cNvPr id="88" name="Group 87"/>
          <p:cNvGrpSpPr/>
          <p:nvPr/>
        </p:nvGrpSpPr>
        <p:grpSpPr>
          <a:xfrm>
            <a:off x="7086600" y="2971800"/>
            <a:ext cx="673100" cy="1066800"/>
            <a:chOff x="2679700" y="2590800"/>
            <a:chExt cx="673100" cy="1066800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79700" y="2628900"/>
              <a:ext cx="673100" cy="1028700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95600" y="2590800"/>
              <a:ext cx="406400" cy="495300"/>
            </a:xfrm>
            <a:prstGeom prst="rect">
              <a:avLst/>
            </a:prstGeom>
          </p:spPr>
        </p:pic>
      </p:grpSp>
      <p:cxnSp>
        <p:nvCxnSpPr>
          <p:cNvPr id="94" name="Straight Arrow Connector 93"/>
          <p:cNvCxnSpPr>
            <a:stCxn id="56" idx="0"/>
            <a:endCxn id="83" idx="2"/>
          </p:cNvCxnSpPr>
          <p:nvPr/>
        </p:nvCxnSpPr>
        <p:spPr bwMode="auto">
          <a:xfrm flipH="1" flipV="1">
            <a:off x="4679950" y="4572000"/>
            <a:ext cx="1903151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4C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56" idx="0"/>
            <a:endCxn id="86" idx="2"/>
          </p:cNvCxnSpPr>
          <p:nvPr/>
        </p:nvCxnSpPr>
        <p:spPr bwMode="auto">
          <a:xfrm flipH="1" flipV="1">
            <a:off x="5899150" y="4114800"/>
            <a:ext cx="683951" cy="685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4C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56" idx="0"/>
            <a:endCxn id="89" idx="1"/>
          </p:cNvCxnSpPr>
          <p:nvPr/>
        </p:nvCxnSpPr>
        <p:spPr bwMode="auto">
          <a:xfrm flipV="1">
            <a:off x="6583101" y="3524250"/>
            <a:ext cx="503499" cy="12763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4C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8" name="Group 27"/>
          <p:cNvGrpSpPr/>
          <p:nvPr/>
        </p:nvGrpSpPr>
        <p:grpSpPr>
          <a:xfrm>
            <a:off x="2057400" y="2819400"/>
            <a:ext cx="673100" cy="1066800"/>
            <a:chOff x="2679700" y="2590800"/>
            <a:chExt cx="673100" cy="10668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79700" y="2628900"/>
              <a:ext cx="673100" cy="10287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95600" y="2590800"/>
              <a:ext cx="406400" cy="49530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3200400" y="2819400"/>
            <a:ext cx="673100" cy="1066800"/>
            <a:chOff x="2679700" y="2590800"/>
            <a:chExt cx="673100" cy="10668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79700" y="2628900"/>
              <a:ext cx="673100" cy="10287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95600" y="2590800"/>
              <a:ext cx="406400" cy="495300"/>
            </a:xfrm>
            <a:prstGeom prst="rect">
              <a:avLst/>
            </a:prstGeom>
          </p:spPr>
        </p:pic>
      </p:grpSp>
      <p:cxnSp>
        <p:nvCxnSpPr>
          <p:cNvPr id="60" name="Straight Arrow Connector 59"/>
          <p:cNvCxnSpPr>
            <a:stCxn id="10" idx="0"/>
            <a:endCxn id="13" idx="2"/>
          </p:cNvCxnSpPr>
          <p:nvPr/>
        </p:nvCxnSpPr>
        <p:spPr bwMode="auto">
          <a:xfrm flipH="1" flipV="1">
            <a:off x="2393950" y="3886200"/>
            <a:ext cx="6239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10" idx="0"/>
            <a:endCxn id="30" idx="2"/>
          </p:cNvCxnSpPr>
          <p:nvPr/>
        </p:nvCxnSpPr>
        <p:spPr bwMode="auto">
          <a:xfrm flipV="1">
            <a:off x="2456340" y="3886200"/>
            <a:ext cx="108061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0" idx="0"/>
            <a:endCxn id="83" idx="1"/>
          </p:cNvCxnSpPr>
          <p:nvPr/>
        </p:nvCxnSpPr>
        <p:spPr bwMode="auto">
          <a:xfrm flipV="1">
            <a:off x="2456340" y="4057650"/>
            <a:ext cx="1887060" cy="5905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1" name="Group 80"/>
          <p:cNvGrpSpPr/>
          <p:nvPr/>
        </p:nvGrpSpPr>
        <p:grpSpPr>
          <a:xfrm>
            <a:off x="4343400" y="3505200"/>
            <a:ext cx="673100" cy="1066800"/>
            <a:chOff x="2679700" y="2590800"/>
            <a:chExt cx="673100" cy="1066800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79700" y="2628900"/>
              <a:ext cx="673100" cy="1028700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95600" y="2590800"/>
              <a:ext cx="406400" cy="49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194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1" animBg="1"/>
      <p:bldP spid="7" grpId="0" animBg="1"/>
      <p:bldP spid="55" grpId="0" animBg="1"/>
      <p:bldP spid="72" grpId="0" animBg="1"/>
    </p:bldLst>
  </p:timing>
</p:sld>
</file>

<file path=ppt/theme/theme1.xml><?xml version="1.0" encoding="utf-8"?>
<a:theme xmlns:a="http://schemas.openxmlformats.org/drawingml/2006/main" name="1_aqualab01">
  <a:themeElements>
    <a:clrScheme name="1_aqualab01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6666FF"/>
      </a:hlink>
      <a:folHlink>
        <a:srgbClr val="5BA2CD"/>
      </a:folHlink>
    </a:clrScheme>
    <a:fontScheme name="1_aqualab01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aqualab01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qualab01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qualab0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qualab01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qualab01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qualab01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qualab01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6666FF"/>
        </a:hlink>
        <a:folHlink>
          <a:srgbClr val="71B7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qualab01 8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6666FF"/>
        </a:hlink>
        <a:folHlink>
          <a:srgbClr val="5BA2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46662</TotalTime>
  <Words>926</Words>
  <Application>Microsoft Macintosh PowerPoint</Application>
  <PresentationFormat>On-screen Show (4:3)</PresentationFormat>
  <Paragraphs>199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1_aqualab01</vt:lpstr>
      <vt:lpstr>Content Delivery and the Natural Evolution of DNS Remote DNS Trends, Performance Issues and Alternative Solutions</vt:lpstr>
      <vt:lpstr>Domain Name System evolution</vt:lpstr>
      <vt:lpstr>Ubiquity of Content Delivery Networks</vt:lpstr>
      <vt:lpstr>Ubiquity of Content Delivery Networks</vt:lpstr>
      <vt:lpstr>Ubiquity of Content Delivery Networks</vt:lpstr>
      <vt:lpstr>CDNs depend on user’s DNS to direct requests</vt:lpstr>
      <vt:lpstr>Roadmap</vt:lpstr>
      <vt:lpstr>The numbers</vt:lpstr>
      <vt:lpstr>Evaluating CDN redirections</vt:lpstr>
      <vt:lpstr>Impact of remote DNS on CDN redirections</vt:lpstr>
      <vt:lpstr>Impact of remote DNS on CDN performance</vt:lpstr>
      <vt:lpstr>Roadmap</vt:lpstr>
      <vt:lpstr>DNS extension approach</vt:lpstr>
      <vt:lpstr>Evaluating the DNS extension approach</vt:lpstr>
      <vt:lpstr>DNS extension adoption</vt:lpstr>
      <vt:lpstr>Roadmap</vt:lpstr>
      <vt:lpstr>End host solution – namehelp</vt:lpstr>
      <vt:lpstr>Direct Resolution approach</vt:lpstr>
      <vt:lpstr>Evaluating solutions</vt:lpstr>
      <vt:lpstr>Summary</vt:lpstr>
      <vt:lpstr>namehelp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fabianb</dc:creator>
  <cp:lastModifiedBy>John Otto</cp:lastModifiedBy>
  <cp:revision>1021</cp:revision>
  <cp:lastPrinted>1601-01-01T00:00:00Z</cp:lastPrinted>
  <dcterms:created xsi:type="dcterms:W3CDTF">1601-01-01T00:00:00Z</dcterms:created>
  <dcterms:modified xsi:type="dcterms:W3CDTF">2012-11-19T17:00:57Z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